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0" r:id="rId2"/>
    <p:sldId id="271" r:id="rId3"/>
    <p:sldId id="272" r:id="rId4"/>
    <p:sldId id="274" r:id="rId5"/>
    <p:sldId id="273" r:id="rId6"/>
    <p:sldId id="275" r:id="rId7"/>
    <p:sldId id="256" r:id="rId8"/>
    <p:sldId id="257" r:id="rId9"/>
    <p:sldId id="258" r:id="rId10"/>
    <p:sldId id="259" r:id="rId11"/>
    <p:sldId id="260" r:id="rId12"/>
    <p:sldId id="261" r:id="rId13"/>
    <p:sldId id="262" r:id="rId14"/>
    <p:sldId id="264" r:id="rId15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88" autoAdjust="0"/>
    <p:restoredTop sz="94660"/>
  </p:normalViewPr>
  <p:slideViewPr>
    <p:cSldViewPr snapToGrid="0">
      <p:cViewPr varScale="1">
        <p:scale>
          <a:sx n="88" d="100"/>
          <a:sy n="88" d="100"/>
        </p:scale>
        <p:origin x="485" y="3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D6F63D8-DBE4-4471-8DAC-326E60A4D8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D1CBD3C4-53D9-41F2-B995-F79BDFEE62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53EB7D1-A393-4CBA-A96F-CF571BA0CA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A16835-F2BB-47AE-9083-2A68612CFFE9}" type="datetimeFigureOut">
              <a:rPr lang="fr-FR" smtClean="0"/>
              <a:t>20/02/2020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8365016-D840-4A0A-8F33-97BECF4CCB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12A1335-7E1C-4583-A1E9-3B86784AA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C7B6B-9757-44AD-B848-57BF981AA47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001887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ED4DE8-6D0C-45CA-8A1D-F9AA5E881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5F63E7A3-E5F8-41CE-AF68-D45FA5FD9A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B9DB157-6F20-41C9-B6BB-B717BD24C0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A16835-F2BB-47AE-9083-2A68612CFFE9}" type="datetimeFigureOut">
              <a:rPr lang="fr-FR" smtClean="0"/>
              <a:t>20/02/2020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5337BE3-27A4-4E7D-BE79-DB8A7A9AC1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487DF07-D116-498F-9AF1-966408264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C7B6B-9757-44AD-B848-57BF981AA47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584241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46F55433-22B9-4639-B8BC-7E99D731D86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8F3D9709-BE42-4F9F-923A-549FFE19CA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C6C2FC8-62B5-4475-87E9-86C0B9ECEB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A16835-F2BB-47AE-9083-2A68612CFFE9}" type="datetimeFigureOut">
              <a:rPr lang="fr-FR" smtClean="0"/>
              <a:t>20/02/2020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50597C9-34DB-4D86-86A8-DAB7ADFD07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7174214-6A6B-4AEC-91D5-0F3C055F6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C7B6B-9757-44AD-B848-57BF981AA47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200468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8C03AA3-2807-4544-A555-AE5863D72E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56CB9D9-890A-4632-B6B6-B49028BB13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E97C1F9-996B-4BDA-ACA8-5A49A845C5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A16835-F2BB-47AE-9083-2A68612CFFE9}" type="datetimeFigureOut">
              <a:rPr lang="fr-FR" smtClean="0"/>
              <a:t>20/02/2020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7EFC8FE-B718-4272-A41E-DA138EE863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60F42C6-6961-45B7-AB2A-BA4552E76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C7B6B-9757-44AD-B848-57BF981AA47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70178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9A0D8B8-6EDF-4F2C-B395-6C8726BE30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ED86E5C-EFBB-4952-A744-B8A4B3F7C8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3CEA37D-BE23-49D1-9CCB-7F71D87139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A16835-F2BB-47AE-9083-2A68612CFFE9}" type="datetimeFigureOut">
              <a:rPr lang="fr-FR" smtClean="0"/>
              <a:t>20/02/2020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52A6F4B-E288-4934-B141-6A94926180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DB770B4-D73E-4D04-90FC-D61B980B36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C7B6B-9757-44AD-B848-57BF981AA47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06948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3FE8EC1-E613-4749-B17D-A3D85FF50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7BC9D29-4401-465B-B878-1DE4D7DA9B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146FD937-52D0-4F97-9928-FB125E17BD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491D779-A588-471D-99B1-C429F2372E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A16835-F2BB-47AE-9083-2A68612CFFE9}" type="datetimeFigureOut">
              <a:rPr lang="fr-FR" smtClean="0"/>
              <a:t>20/02/2020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976564F0-2B52-4720-BA41-53E3F07EBA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54E0971-146E-493C-917C-B86D312EAE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C7B6B-9757-44AD-B848-57BF981AA47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916090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FD7AC1D-2D19-48F0-AD9D-6A321BE2AA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7FF1D2B-F61A-4921-9092-A4ABDBD3F2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677736C4-4597-4920-9645-98389FF7C5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B994B04A-B6A6-40CA-83EE-BA6C5D7135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B29A92C2-BFF1-408F-87EF-8961F35CFD7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E6BB9F36-E2A5-427C-BE87-8FC2F15615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A16835-F2BB-47AE-9083-2A68612CFFE9}" type="datetimeFigureOut">
              <a:rPr lang="fr-FR" smtClean="0"/>
              <a:t>20/02/2020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CBC26A3A-97FC-42F4-B529-1892CA09D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3A158053-CBC4-4E9E-8F71-910DA9455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C7B6B-9757-44AD-B848-57BF981AA47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05157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3B2D236-F465-484B-AFE5-A63704AC2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359D0EF9-89DD-4C49-8C32-7C93182CFB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A16835-F2BB-47AE-9083-2A68612CFFE9}" type="datetimeFigureOut">
              <a:rPr lang="fr-FR" smtClean="0"/>
              <a:t>20/02/2020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3B1A2E2F-D1CD-4D34-B711-E392FA9902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F17B224-AFAC-47D7-A4EC-DFA1A0391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C7B6B-9757-44AD-B848-57BF981AA47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186443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E5B31069-0F94-41E3-A7F8-66137CB995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A16835-F2BB-47AE-9083-2A68612CFFE9}" type="datetimeFigureOut">
              <a:rPr lang="fr-FR" smtClean="0"/>
              <a:t>20/02/2020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52F0E028-FB83-4C7E-9155-0EB10A4AAF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6ECD71E-5BD3-4C37-9CB4-A1A8497A01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C7B6B-9757-44AD-B848-57BF981AA47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799823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D71CFDD-93E8-480F-91E4-D858A1412C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3B8E6D4-A68A-43DC-8BE6-E0CB64CC34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B35E0236-6C4D-474F-BE78-D1E6F1099D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9886A0B4-2CA4-40A7-ABE4-9BDE13A434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A16835-F2BB-47AE-9083-2A68612CFFE9}" type="datetimeFigureOut">
              <a:rPr lang="fr-FR" smtClean="0"/>
              <a:t>20/02/2020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C202D2DB-CE74-407F-AF0D-25892E1C27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235A694-F556-41E0-AD27-2407BA4A8D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C7B6B-9757-44AD-B848-57BF981AA47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82613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01475E5-3879-4403-88E2-0A4CDB37A2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5FAC1334-8864-4266-B30F-3B2247A7D9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21963AEE-950C-4590-BDF0-3F72B9B829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A17AE334-E701-43B8-A817-6824798B4E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A16835-F2BB-47AE-9083-2A68612CFFE9}" type="datetimeFigureOut">
              <a:rPr lang="fr-FR" smtClean="0"/>
              <a:t>20/02/2020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8BBF8A28-FCFA-4FC9-8A07-A7AC4E6412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AE2901C-411B-434D-AC91-20F76EF5E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C7B6B-9757-44AD-B848-57BF981AA47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264629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7A718E3D-2360-41C8-A389-D7FC199FB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0D76A0A-0543-44FF-B164-EFAA50BFDB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D88BE0F-9D90-4D2C-945B-B890F9E12A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A16835-F2BB-47AE-9083-2A68612CFFE9}" type="datetimeFigureOut">
              <a:rPr lang="fr-FR" smtClean="0"/>
              <a:t>20/02/2020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17E6702-C107-42EA-BA0A-3BA7BDE2D6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38823D7-C14B-4C31-A0AC-6DFE009440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DC7B6B-9757-44AD-B848-57BF981AA47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532364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3.png"/><Relationship Id="rId7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4.jpg"/><Relationship Id="rId4" Type="http://schemas.openxmlformats.org/officeDocument/2006/relationships/image" Target="../media/image13.png"/><Relationship Id="rId9" Type="http://schemas.openxmlformats.org/officeDocument/2006/relationships/hyperlink" Target="https://pixabay.com/fr/bouton-le-bouton-ic%C3%B4ne-pages-web-1157299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hyperlink" Target="https://pixabay.com/fr/bouton-le-bouton-ic%C3%B4ne-pages-web-1157299/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5.jpg"/><Relationship Id="rId7" Type="http://schemas.openxmlformats.org/officeDocument/2006/relationships/image" Target="../media/image9.svg"/><Relationship Id="rId12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2.png"/><Relationship Id="rId5" Type="http://schemas.openxmlformats.org/officeDocument/2006/relationships/image" Target="../media/image7.jpg"/><Relationship Id="rId10" Type="http://schemas.openxmlformats.org/officeDocument/2006/relationships/image" Target="../media/image11.png"/><Relationship Id="rId4" Type="http://schemas.openxmlformats.org/officeDocument/2006/relationships/image" Target="../media/image6.jpg"/><Relationship Id="rId9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jp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10" Type="http://schemas.openxmlformats.org/officeDocument/2006/relationships/image" Target="../media/image3.png"/><Relationship Id="rId4" Type="http://schemas.openxmlformats.org/officeDocument/2006/relationships/image" Target="../media/image5.jpg"/><Relationship Id="rId9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jpg"/><Relationship Id="rId5" Type="http://schemas.openxmlformats.org/officeDocument/2006/relationships/image" Target="../media/image14.jp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Image 82">
            <a:extLst>
              <a:ext uri="{FF2B5EF4-FFF2-40B4-BE49-F238E27FC236}">
                <a16:creationId xmlns:a16="http://schemas.microsoft.com/office/drawing/2014/main" id="{A9E2666B-AF1F-400C-9EB1-2D19D60B2B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77044" cy="6857999"/>
          </a:xfrm>
          <a:prstGeom prst="rect">
            <a:avLst/>
          </a:prstGeom>
        </p:spPr>
      </p:pic>
      <p:pic>
        <p:nvPicPr>
          <p:cNvPr id="1026" name="Picture 2" descr="Logo Salfatix Media">
            <a:extLst>
              <a:ext uri="{FF2B5EF4-FFF2-40B4-BE49-F238E27FC236}">
                <a16:creationId xmlns:a16="http://schemas.microsoft.com/office/drawing/2014/main" id="{FE2BA0F6-E77B-43C2-8881-7EEBB071F2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1944" y="139563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3" name="ZoneTexte 1032">
            <a:extLst>
              <a:ext uri="{FF2B5EF4-FFF2-40B4-BE49-F238E27FC236}">
                <a16:creationId xmlns:a16="http://schemas.microsoft.com/office/drawing/2014/main" id="{27997912-94E9-4B8B-8565-169F4E5F8364}"/>
              </a:ext>
            </a:extLst>
          </p:cNvPr>
          <p:cNvSpPr txBox="1"/>
          <p:nvPr/>
        </p:nvSpPr>
        <p:spPr>
          <a:xfrm flipH="1">
            <a:off x="9692639" y="559723"/>
            <a:ext cx="16722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i="1" dirty="0" err="1"/>
              <a:t>Salfatix</a:t>
            </a:r>
            <a:endParaRPr lang="fr-FR" b="1" i="1" dirty="0"/>
          </a:p>
          <a:p>
            <a:r>
              <a:rPr lang="fr-FR" b="1" i="1" dirty="0" err="1"/>
              <a:t>December</a:t>
            </a:r>
            <a:r>
              <a:rPr lang="fr-FR" b="1" i="1" dirty="0"/>
              <a:t> 2017 </a:t>
            </a:r>
          </a:p>
        </p:txBody>
      </p:sp>
      <p:pic>
        <p:nvPicPr>
          <p:cNvPr id="1037" name="Image 1036">
            <a:extLst>
              <a:ext uri="{FF2B5EF4-FFF2-40B4-BE49-F238E27FC236}">
                <a16:creationId xmlns:a16="http://schemas.microsoft.com/office/drawing/2014/main" id="{D55DE643-1822-4521-B7E2-E2887BBA03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8737" y="6229491"/>
            <a:ext cx="1320635" cy="406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6632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rganigramme : Connecteur 20">
            <a:extLst>
              <a:ext uri="{FF2B5EF4-FFF2-40B4-BE49-F238E27FC236}">
                <a16:creationId xmlns:a16="http://schemas.microsoft.com/office/drawing/2014/main" id="{09CD97AC-8A1A-48BF-B3EF-332D383E0190}"/>
              </a:ext>
            </a:extLst>
          </p:cNvPr>
          <p:cNvSpPr/>
          <p:nvPr/>
        </p:nvSpPr>
        <p:spPr>
          <a:xfrm>
            <a:off x="217713" y="373784"/>
            <a:ext cx="1001485" cy="1001485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Edit</a:t>
            </a:r>
          </a:p>
          <a:p>
            <a:pPr algn="ctr"/>
            <a:r>
              <a:rPr lang="fr-FR" sz="1400" dirty="0"/>
              <a:t>Profile</a:t>
            </a:r>
          </a:p>
        </p:txBody>
      </p:sp>
      <p:pic>
        <p:nvPicPr>
          <p:cNvPr id="1026" name="Picture 2" descr="Logo Salfatix Media">
            <a:extLst>
              <a:ext uri="{FF2B5EF4-FFF2-40B4-BE49-F238E27FC236}">
                <a16:creationId xmlns:a16="http://schemas.microsoft.com/office/drawing/2014/main" id="{FE2BA0F6-E77B-43C2-8881-7EEBB071F2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7753" y="144760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3" name="ZoneTexte 1032">
            <a:extLst>
              <a:ext uri="{FF2B5EF4-FFF2-40B4-BE49-F238E27FC236}">
                <a16:creationId xmlns:a16="http://schemas.microsoft.com/office/drawing/2014/main" id="{27997912-94E9-4B8B-8565-169F4E5F8364}"/>
              </a:ext>
            </a:extLst>
          </p:cNvPr>
          <p:cNvSpPr txBox="1"/>
          <p:nvPr/>
        </p:nvSpPr>
        <p:spPr>
          <a:xfrm flipH="1">
            <a:off x="9692639" y="559723"/>
            <a:ext cx="16722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i="1" dirty="0" err="1"/>
              <a:t>Salfatix</a:t>
            </a:r>
            <a:endParaRPr lang="fr-FR" b="1" i="1" dirty="0"/>
          </a:p>
          <a:p>
            <a:r>
              <a:rPr lang="fr-FR" b="1" i="1" dirty="0" err="1"/>
              <a:t>Influencers</a:t>
            </a:r>
            <a:r>
              <a:rPr lang="fr-FR" b="1" i="1" dirty="0"/>
              <a:t> App </a:t>
            </a:r>
          </a:p>
        </p:txBody>
      </p:sp>
      <p:pic>
        <p:nvPicPr>
          <p:cNvPr id="1037" name="Image 1036">
            <a:extLst>
              <a:ext uri="{FF2B5EF4-FFF2-40B4-BE49-F238E27FC236}">
                <a16:creationId xmlns:a16="http://schemas.microsoft.com/office/drawing/2014/main" id="{D55DE643-1822-4521-B7E2-E2887BBA03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8737" y="6229491"/>
            <a:ext cx="1320635" cy="406349"/>
          </a:xfrm>
          <a:prstGeom prst="rect">
            <a:avLst/>
          </a:prstGeom>
        </p:spPr>
      </p:pic>
      <p:sp>
        <p:nvSpPr>
          <p:cNvPr id="2" name="Organigramme : Procédé 1">
            <a:extLst>
              <a:ext uri="{FF2B5EF4-FFF2-40B4-BE49-F238E27FC236}">
                <a16:creationId xmlns:a16="http://schemas.microsoft.com/office/drawing/2014/main" id="{63DF1563-08FD-4A72-9446-7825892AFE9F}"/>
              </a:ext>
            </a:extLst>
          </p:cNvPr>
          <p:cNvSpPr/>
          <p:nvPr/>
        </p:nvSpPr>
        <p:spPr>
          <a:xfrm>
            <a:off x="1324492" y="282634"/>
            <a:ext cx="4150822" cy="6267796"/>
          </a:xfrm>
          <a:prstGeom prst="flowChartProcess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9" name="Picture 2" descr="Logo Salfatix Media">
            <a:extLst>
              <a:ext uri="{FF2B5EF4-FFF2-40B4-BE49-F238E27FC236}">
                <a16:creationId xmlns:a16="http://schemas.microsoft.com/office/drawing/2014/main" id="{A7190756-F3B4-4EEC-9610-0E7D7AACB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4839" y="412176"/>
            <a:ext cx="525685" cy="525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4980A074-2280-400B-BBFC-0DD3C0D56FE4}"/>
              </a:ext>
            </a:extLst>
          </p:cNvPr>
          <p:cNvSpPr/>
          <p:nvPr/>
        </p:nvSpPr>
        <p:spPr>
          <a:xfrm>
            <a:off x="1885387" y="490353"/>
            <a:ext cx="8118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fontAlgn="base"/>
            <a:r>
              <a:rPr lang="fr-FR" b="1" i="0" dirty="0">
                <a:solidFill>
                  <a:srgbClr val="000000"/>
                </a:solidFill>
                <a:effectLst/>
                <a:latin typeface="avenir-lt-w01_35-light1475496"/>
              </a:rPr>
              <a:t>Profile</a:t>
            </a:r>
            <a:endParaRPr lang="fr-FR" b="0" i="0" dirty="0">
              <a:solidFill>
                <a:srgbClr val="2F2E2E"/>
              </a:solidFill>
              <a:effectLst/>
              <a:latin typeface="avenir-lt-w01_35-light1475496"/>
            </a:endParaRPr>
          </a:p>
        </p:txBody>
      </p:sp>
      <p:pic>
        <p:nvPicPr>
          <p:cNvPr id="33" name="Image 32">
            <a:extLst>
              <a:ext uri="{FF2B5EF4-FFF2-40B4-BE49-F238E27FC236}">
                <a16:creationId xmlns:a16="http://schemas.microsoft.com/office/drawing/2014/main" id="{C4CA5487-04B7-41A0-ADF4-F4ECBDB66D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4093" y="1000526"/>
            <a:ext cx="369332" cy="369332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DCCD69B5-2DCA-4044-BADE-38071935BC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5387" y="3284445"/>
            <a:ext cx="279740" cy="278621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B9C9BC4C-CEDB-4B63-A917-424A36D780A0}"/>
              </a:ext>
            </a:extLst>
          </p:cNvPr>
          <p:cNvSpPr/>
          <p:nvPr/>
        </p:nvSpPr>
        <p:spPr>
          <a:xfrm>
            <a:off x="1805030" y="1045110"/>
            <a:ext cx="14075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fontAlgn="base"/>
            <a:r>
              <a:rPr lang="fr-FR" b="1" i="0" dirty="0">
                <a:solidFill>
                  <a:srgbClr val="000000"/>
                </a:solidFill>
                <a:effectLst/>
                <a:latin typeface="avenir-lt-w01_35-light1475496"/>
              </a:rPr>
              <a:t>Notifications</a:t>
            </a:r>
            <a:endParaRPr lang="fr-FR" b="0" i="0" dirty="0">
              <a:solidFill>
                <a:srgbClr val="2F2E2E"/>
              </a:solidFill>
              <a:effectLst/>
              <a:latin typeface="avenir-lt-w01_35-light1475496"/>
            </a:endParaRPr>
          </a:p>
        </p:txBody>
      </p:sp>
      <p:cxnSp>
        <p:nvCxnSpPr>
          <p:cNvPr id="37" name="Connecteur droit 36">
            <a:extLst>
              <a:ext uri="{FF2B5EF4-FFF2-40B4-BE49-F238E27FC236}">
                <a16:creationId xmlns:a16="http://schemas.microsoft.com/office/drawing/2014/main" id="{2C55A823-537D-41E3-90E3-FB669B49E2A9}"/>
              </a:ext>
            </a:extLst>
          </p:cNvPr>
          <p:cNvCxnSpPr>
            <a:cxnSpLocks/>
          </p:cNvCxnSpPr>
          <p:nvPr/>
        </p:nvCxnSpPr>
        <p:spPr>
          <a:xfrm>
            <a:off x="3164376" y="1312323"/>
            <a:ext cx="1363091" cy="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Image 51">
            <a:extLst>
              <a:ext uri="{FF2B5EF4-FFF2-40B4-BE49-F238E27FC236}">
                <a16:creationId xmlns:a16="http://schemas.microsoft.com/office/drawing/2014/main" id="{33CB9760-4F00-496A-8D97-BBEAD87E66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4093" y="2760169"/>
            <a:ext cx="369332" cy="369332"/>
          </a:xfrm>
          <a:prstGeom prst="rect">
            <a:avLst/>
          </a:prstGeom>
        </p:spPr>
      </p:pic>
      <p:sp>
        <p:nvSpPr>
          <p:cNvPr id="53" name="Rectangle 52">
            <a:extLst>
              <a:ext uri="{FF2B5EF4-FFF2-40B4-BE49-F238E27FC236}">
                <a16:creationId xmlns:a16="http://schemas.microsoft.com/office/drawing/2014/main" id="{D97EAC1D-464D-4E46-AFC7-0B7B0158205D}"/>
              </a:ext>
            </a:extLst>
          </p:cNvPr>
          <p:cNvSpPr/>
          <p:nvPr/>
        </p:nvSpPr>
        <p:spPr>
          <a:xfrm>
            <a:off x="1852533" y="2804753"/>
            <a:ext cx="6728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fontAlgn="base"/>
            <a:r>
              <a:rPr lang="fr-FR" b="1" i="0" dirty="0">
                <a:solidFill>
                  <a:srgbClr val="000000"/>
                </a:solidFill>
                <a:effectLst/>
                <a:latin typeface="avenir-lt-w01_35-light1475496"/>
              </a:rPr>
              <a:t>Legal</a:t>
            </a:r>
            <a:endParaRPr lang="fr-FR" b="0" i="0" dirty="0">
              <a:solidFill>
                <a:srgbClr val="2F2E2E"/>
              </a:solidFill>
              <a:effectLst/>
              <a:latin typeface="avenir-lt-w01_35-light1475496"/>
            </a:endParaRPr>
          </a:p>
        </p:txBody>
      </p:sp>
      <p:cxnSp>
        <p:nvCxnSpPr>
          <p:cNvPr id="54" name="Connecteur droit 53">
            <a:extLst>
              <a:ext uri="{FF2B5EF4-FFF2-40B4-BE49-F238E27FC236}">
                <a16:creationId xmlns:a16="http://schemas.microsoft.com/office/drawing/2014/main" id="{A266F40F-B087-44D4-93FE-D833F138A6D1}"/>
              </a:ext>
            </a:extLst>
          </p:cNvPr>
          <p:cNvCxnSpPr>
            <a:cxnSpLocks/>
          </p:cNvCxnSpPr>
          <p:nvPr/>
        </p:nvCxnSpPr>
        <p:spPr>
          <a:xfrm>
            <a:off x="2460567" y="3071966"/>
            <a:ext cx="2066900" cy="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6" name="Image 85">
            <a:extLst>
              <a:ext uri="{FF2B5EF4-FFF2-40B4-BE49-F238E27FC236}">
                <a16:creationId xmlns:a16="http://schemas.microsoft.com/office/drawing/2014/main" id="{873B38DD-51B0-42B4-A834-588AB3D83FA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1489629" y="1082276"/>
            <a:ext cx="294999" cy="294999"/>
          </a:xfrm>
          <a:prstGeom prst="rect">
            <a:avLst/>
          </a:prstGeom>
        </p:spPr>
      </p:pic>
      <p:pic>
        <p:nvPicPr>
          <p:cNvPr id="88" name="Image 87">
            <a:extLst>
              <a:ext uri="{FF2B5EF4-FFF2-40B4-BE49-F238E27FC236}">
                <a16:creationId xmlns:a16="http://schemas.microsoft.com/office/drawing/2014/main" id="{96AC78F8-FA08-4688-A9B2-5554F7CA72B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1490163" y="2841919"/>
            <a:ext cx="294999" cy="294999"/>
          </a:xfrm>
          <a:prstGeom prst="rect">
            <a:avLst/>
          </a:prstGeom>
        </p:spPr>
      </p:pic>
      <p:sp>
        <p:nvSpPr>
          <p:cNvPr id="68" name="ZoneTexte 67">
            <a:extLst>
              <a:ext uri="{FF2B5EF4-FFF2-40B4-BE49-F238E27FC236}">
                <a16:creationId xmlns:a16="http://schemas.microsoft.com/office/drawing/2014/main" id="{F785DE79-EC26-4FED-BF78-71E3BD65B067}"/>
              </a:ext>
            </a:extLst>
          </p:cNvPr>
          <p:cNvSpPr txBox="1"/>
          <p:nvPr/>
        </p:nvSpPr>
        <p:spPr>
          <a:xfrm>
            <a:off x="1812403" y="1410203"/>
            <a:ext cx="884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eMails</a:t>
            </a:r>
            <a:endParaRPr lang="fr-FR" dirty="0"/>
          </a:p>
        </p:txBody>
      </p:sp>
      <p:sp>
        <p:nvSpPr>
          <p:cNvPr id="70" name="ZoneTexte 69">
            <a:extLst>
              <a:ext uri="{FF2B5EF4-FFF2-40B4-BE49-F238E27FC236}">
                <a16:creationId xmlns:a16="http://schemas.microsoft.com/office/drawing/2014/main" id="{0439187F-27B4-45C5-9C3B-AAD11681B0D9}"/>
              </a:ext>
            </a:extLst>
          </p:cNvPr>
          <p:cNvSpPr txBox="1"/>
          <p:nvPr/>
        </p:nvSpPr>
        <p:spPr>
          <a:xfrm>
            <a:off x="1812403" y="1915904"/>
            <a:ext cx="884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SMS</a:t>
            </a:r>
          </a:p>
        </p:txBody>
      </p:sp>
      <p:sp>
        <p:nvSpPr>
          <p:cNvPr id="71" name="ZoneTexte 70">
            <a:extLst>
              <a:ext uri="{FF2B5EF4-FFF2-40B4-BE49-F238E27FC236}">
                <a16:creationId xmlns:a16="http://schemas.microsoft.com/office/drawing/2014/main" id="{D1C23ECD-CB75-4667-B2E6-67F8013AC438}"/>
              </a:ext>
            </a:extLst>
          </p:cNvPr>
          <p:cNvSpPr txBox="1"/>
          <p:nvPr/>
        </p:nvSpPr>
        <p:spPr>
          <a:xfrm>
            <a:off x="1810185" y="2340683"/>
            <a:ext cx="884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Push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03C2B3E7-C31B-4228-BE54-4684BFB74E8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79983" y="1349825"/>
            <a:ext cx="633442" cy="510632"/>
          </a:xfrm>
          <a:prstGeom prst="rect">
            <a:avLst/>
          </a:prstGeom>
        </p:spPr>
      </p:pic>
      <p:pic>
        <p:nvPicPr>
          <p:cNvPr id="72" name="Image 71">
            <a:extLst>
              <a:ext uri="{FF2B5EF4-FFF2-40B4-BE49-F238E27FC236}">
                <a16:creationId xmlns:a16="http://schemas.microsoft.com/office/drawing/2014/main" id="{EA4DBA0F-FEF4-4BAD-AB5C-B3B755180D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79983" y="1774604"/>
            <a:ext cx="633442" cy="510632"/>
          </a:xfrm>
          <a:prstGeom prst="rect">
            <a:avLst/>
          </a:prstGeom>
        </p:spPr>
      </p:pic>
      <p:pic>
        <p:nvPicPr>
          <p:cNvPr id="73" name="Image 72">
            <a:extLst>
              <a:ext uri="{FF2B5EF4-FFF2-40B4-BE49-F238E27FC236}">
                <a16:creationId xmlns:a16="http://schemas.microsoft.com/office/drawing/2014/main" id="{941F3F2F-ABCA-41F8-91D3-F995002CB5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77765" y="2199383"/>
            <a:ext cx="633442" cy="510632"/>
          </a:xfrm>
          <a:prstGeom prst="rect">
            <a:avLst/>
          </a:prstGeom>
        </p:spPr>
      </p:pic>
      <p:sp>
        <p:nvSpPr>
          <p:cNvPr id="76" name="ZoneTexte 75">
            <a:extLst>
              <a:ext uri="{FF2B5EF4-FFF2-40B4-BE49-F238E27FC236}">
                <a16:creationId xmlns:a16="http://schemas.microsoft.com/office/drawing/2014/main" id="{6DD2ECB4-C581-4F7D-B3AD-1C983D84B140}"/>
              </a:ext>
            </a:extLst>
          </p:cNvPr>
          <p:cNvSpPr txBox="1"/>
          <p:nvPr/>
        </p:nvSpPr>
        <p:spPr>
          <a:xfrm>
            <a:off x="2211243" y="3224239"/>
            <a:ext cx="26262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I have </a:t>
            </a:r>
            <a:r>
              <a:rPr lang="fr-FR" dirty="0" err="1"/>
              <a:t>read</a:t>
            </a:r>
            <a:r>
              <a:rPr lang="fr-FR" dirty="0"/>
              <a:t> and </a:t>
            </a:r>
            <a:r>
              <a:rPr lang="fr-FR" dirty="0" err="1"/>
              <a:t>accept</a:t>
            </a:r>
            <a:r>
              <a:rPr lang="fr-FR" dirty="0"/>
              <a:t> the </a:t>
            </a:r>
            <a:r>
              <a:rPr lang="fr-FR" u="sng" dirty="0" err="1">
                <a:solidFill>
                  <a:schemeClr val="accent1"/>
                </a:solidFill>
              </a:rPr>
              <a:t>general</a:t>
            </a:r>
            <a:r>
              <a:rPr lang="fr-FR" u="sng" dirty="0">
                <a:solidFill>
                  <a:schemeClr val="accent1"/>
                </a:solidFill>
              </a:rPr>
              <a:t> </a:t>
            </a:r>
            <a:r>
              <a:rPr lang="fr-FR" u="sng" dirty="0" err="1">
                <a:solidFill>
                  <a:schemeClr val="accent1"/>
                </a:solidFill>
              </a:rPr>
              <a:t>terms</a:t>
            </a:r>
            <a:r>
              <a:rPr lang="fr-FR" u="sng" dirty="0">
                <a:solidFill>
                  <a:schemeClr val="accent1"/>
                </a:solidFill>
              </a:rPr>
              <a:t> of use</a:t>
            </a:r>
            <a:r>
              <a:rPr lang="fr-FR" dirty="0"/>
              <a:t> …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1D0493F9-8E24-4433-810A-93A1F175E7D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1684713" y="4229342"/>
            <a:ext cx="3313504" cy="1000298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DD33B41D-1045-4F49-8EE4-4D07422D83B2}"/>
              </a:ext>
            </a:extLst>
          </p:cNvPr>
          <p:cNvSpPr txBox="1"/>
          <p:nvPr/>
        </p:nvSpPr>
        <p:spPr>
          <a:xfrm flipH="1">
            <a:off x="1812403" y="4535275"/>
            <a:ext cx="3025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Update/</a:t>
            </a:r>
            <a:r>
              <a:rPr lang="fr-FR" b="1" dirty="0" err="1"/>
              <a:t>Create</a:t>
            </a:r>
            <a:endParaRPr lang="fr-FR" b="1" dirty="0"/>
          </a:p>
        </p:txBody>
      </p:sp>
      <p:pic>
        <p:nvPicPr>
          <p:cNvPr id="77" name="Image 76">
            <a:extLst>
              <a:ext uri="{FF2B5EF4-FFF2-40B4-BE49-F238E27FC236}">
                <a16:creationId xmlns:a16="http://schemas.microsoft.com/office/drawing/2014/main" id="{C288FF91-B036-463A-9E56-0DA8EE51905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1687487" y="4769668"/>
            <a:ext cx="3313504" cy="1000298"/>
          </a:xfrm>
          <a:prstGeom prst="rect">
            <a:avLst/>
          </a:prstGeom>
        </p:spPr>
      </p:pic>
      <p:sp>
        <p:nvSpPr>
          <p:cNvPr id="78" name="ZoneTexte 77">
            <a:extLst>
              <a:ext uri="{FF2B5EF4-FFF2-40B4-BE49-F238E27FC236}">
                <a16:creationId xmlns:a16="http://schemas.microsoft.com/office/drawing/2014/main" id="{19FBAD9F-22C6-42A6-8ED2-7FC51BBE3D53}"/>
              </a:ext>
            </a:extLst>
          </p:cNvPr>
          <p:cNvSpPr txBox="1"/>
          <p:nvPr/>
        </p:nvSpPr>
        <p:spPr>
          <a:xfrm flipH="1">
            <a:off x="1852533" y="5075601"/>
            <a:ext cx="3058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/>
              <a:t>Delete</a:t>
            </a:r>
            <a:r>
              <a:rPr lang="fr-FR" b="1" dirty="0"/>
              <a:t> </a:t>
            </a:r>
            <a:r>
              <a:rPr lang="fr-FR" b="1" dirty="0" err="1"/>
              <a:t>account</a:t>
            </a:r>
            <a:endParaRPr lang="fr-FR" b="1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D8C84C9B-A305-4D82-A314-52A3228C3D7D}"/>
              </a:ext>
            </a:extLst>
          </p:cNvPr>
          <p:cNvSpPr txBox="1"/>
          <p:nvPr/>
        </p:nvSpPr>
        <p:spPr>
          <a:xfrm>
            <a:off x="6229004" y="1658617"/>
            <a:ext cx="294270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Notes</a:t>
            </a:r>
          </a:p>
          <a:p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eMail</a:t>
            </a:r>
            <a:r>
              <a:rPr lang="fr-FR" dirty="0"/>
              <a:t> </a:t>
            </a:r>
            <a:r>
              <a:rPr lang="fr-FR" dirty="0" err="1"/>
              <a:t>address</a:t>
            </a:r>
            <a:r>
              <a:rPr lang="fr-FR" dirty="0"/>
              <a:t> has to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validated</a:t>
            </a:r>
            <a:r>
              <a:rPr lang="fr-FR" dirty="0"/>
              <a:t> </a:t>
            </a:r>
            <a:r>
              <a:rPr lang="fr-FR" dirty="0" err="1"/>
              <a:t>through</a:t>
            </a:r>
            <a:r>
              <a:rPr lang="fr-FR" dirty="0"/>
              <a:t> </a:t>
            </a:r>
            <a:r>
              <a:rPr lang="fr-FR" dirty="0" err="1"/>
              <a:t>eMail</a:t>
            </a:r>
            <a:r>
              <a:rPr lang="fr-FR" dirty="0"/>
              <a:t> exchange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Only</a:t>
            </a:r>
            <a:r>
              <a:rPr lang="fr-FR" dirty="0"/>
              <a:t> </a:t>
            </a:r>
            <a:r>
              <a:rPr lang="fr-FR" dirty="0" err="1"/>
              <a:t>when</a:t>
            </a:r>
            <a:r>
              <a:rPr lang="fr-FR" dirty="0"/>
              <a:t> </a:t>
            </a:r>
            <a:r>
              <a:rPr lang="fr-FR" dirty="0" err="1"/>
              <a:t>eMail</a:t>
            </a:r>
            <a:r>
              <a:rPr lang="fr-FR" dirty="0"/>
              <a:t> </a:t>
            </a:r>
            <a:r>
              <a:rPr lang="fr-FR" dirty="0" err="1"/>
              <a:t>address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validated</a:t>
            </a:r>
            <a:r>
              <a:rPr lang="fr-FR" dirty="0"/>
              <a:t>, the </a:t>
            </a:r>
            <a:r>
              <a:rPr lang="fr-FR" dirty="0" err="1"/>
              <a:t>account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activated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The </a:t>
            </a:r>
            <a:r>
              <a:rPr lang="fr-FR" dirty="0" err="1"/>
              <a:t>account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manually</a:t>
            </a:r>
            <a:r>
              <a:rPr lang="fr-FR" dirty="0"/>
              <a:t> </a:t>
            </a:r>
            <a:r>
              <a:rPr lang="fr-FR" dirty="0" err="1"/>
              <a:t>validated</a:t>
            </a:r>
            <a:r>
              <a:rPr lang="fr-FR" dirty="0"/>
              <a:t> by </a:t>
            </a:r>
            <a:r>
              <a:rPr lang="fr-FR" dirty="0" err="1"/>
              <a:t>Salfatix</a:t>
            </a:r>
            <a:r>
              <a:rPr lang="fr-F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Other</a:t>
            </a:r>
            <a:r>
              <a:rPr lang="fr-FR" dirty="0"/>
              <a:t> </a:t>
            </a:r>
            <a:r>
              <a:rPr lang="fr-FR" dirty="0" err="1"/>
              <a:t>forms</a:t>
            </a:r>
            <a:r>
              <a:rPr lang="fr-FR" dirty="0"/>
              <a:t> are </a:t>
            </a:r>
            <a:r>
              <a:rPr lang="fr-FR" dirty="0" err="1"/>
              <a:t>available</a:t>
            </a:r>
            <a:r>
              <a:rPr lang="fr-FR" dirty="0"/>
              <a:t> </a:t>
            </a:r>
            <a:r>
              <a:rPr lang="fr-FR" dirty="0" err="1"/>
              <a:t>only</a:t>
            </a:r>
            <a:r>
              <a:rPr lang="fr-FR" dirty="0"/>
              <a:t> </a:t>
            </a:r>
            <a:r>
              <a:rPr lang="fr-FR" dirty="0" err="1"/>
              <a:t>after</a:t>
            </a:r>
            <a:r>
              <a:rPr lang="fr-FR" dirty="0"/>
              <a:t> acceptance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Salfatix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49660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Organigramme : Connecteur 67">
            <a:extLst>
              <a:ext uri="{FF2B5EF4-FFF2-40B4-BE49-F238E27FC236}">
                <a16:creationId xmlns:a16="http://schemas.microsoft.com/office/drawing/2014/main" id="{594F1DA7-AB03-4901-A2D5-8D8D4BC410EB}"/>
              </a:ext>
            </a:extLst>
          </p:cNvPr>
          <p:cNvSpPr/>
          <p:nvPr/>
        </p:nvSpPr>
        <p:spPr>
          <a:xfrm>
            <a:off x="217712" y="358942"/>
            <a:ext cx="1001485" cy="1001485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Deal</a:t>
            </a:r>
          </a:p>
          <a:p>
            <a:pPr algn="ctr"/>
            <a:r>
              <a:rPr lang="fr-FR" dirty="0"/>
              <a:t>List</a:t>
            </a:r>
          </a:p>
        </p:txBody>
      </p:sp>
      <p:pic>
        <p:nvPicPr>
          <p:cNvPr id="1026" name="Picture 2" descr="Logo Salfatix Media">
            <a:extLst>
              <a:ext uri="{FF2B5EF4-FFF2-40B4-BE49-F238E27FC236}">
                <a16:creationId xmlns:a16="http://schemas.microsoft.com/office/drawing/2014/main" id="{FE2BA0F6-E77B-43C2-8881-7EEBB071F2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7753" y="144760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3" name="ZoneTexte 1032">
            <a:extLst>
              <a:ext uri="{FF2B5EF4-FFF2-40B4-BE49-F238E27FC236}">
                <a16:creationId xmlns:a16="http://schemas.microsoft.com/office/drawing/2014/main" id="{27997912-94E9-4B8B-8565-169F4E5F8364}"/>
              </a:ext>
            </a:extLst>
          </p:cNvPr>
          <p:cNvSpPr txBox="1"/>
          <p:nvPr/>
        </p:nvSpPr>
        <p:spPr>
          <a:xfrm flipH="1">
            <a:off x="9692639" y="559723"/>
            <a:ext cx="16722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i="1" dirty="0" err="1"/>
              <a:t>Salfatix</a:t>
            </a:r>
            <a:endParaRPr lang="fr-FR" b="1" i="1" dirty="0"/>
          </a:p>
          <a:p>
            <a:r>
              <a:rPr lang="fr-FR" b="1" i="1" dirty="0" err="1"/>
              <a:t>Influencers</a:t>
            </a:r>
            <a:r>
              <a:rPr lang="fr-FR" b="1" i="1" dirty="0"/>
              <a:t> App </a:t>
            </a:r>
          </a:p>
        </p:txBody>
      </p:sp>
      <p:pic>
        <p:nvPicPr>
          <p:cNvPr id="1037" name="Image 1036">
            <a:extLst>
              <a:ext uri="{FF2B5EF4-FFF2-40B4-BE49-F238E27FC236}">
                <a16:creationId xmlns:a16="http://schemas.microsoft.com/office/drawing/2014/main" id="{D55DE643-1822-4521-B7E2-E2887BBA03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8737" y="6229491"/>
            <a:ext cx="1320635" cy="406349"/>
          </a:xfrm>
          <a:prstGeom prst="rect">
            <a:avLst/>
          </a:prstGeom>
        </p:spPr>
      </p:pic>
      <p:sp>
        <p:nvSpPr>
          <p:cNvPr id="2" name="Organigramme : Procédé 1">
            <a:extLst>
              <a:ext uri="{FF2B5EF4-FFF2-40B4-BE49-F238E27FC236}">
                <a16:creationId xmlns:a16="http://schemas.microsoft.com/office/drawing/2014/main" id="{63DF1563-08FD-4A72-9446-7825892AFE9F}"/>
              </a:ext>
            </a:extLst>
          </p:cNvPr>
          <p:cNvSpPr/>
          <p:nvPr/>
        </p:nvSpPr>
        <p:spPr>
          <a:xfrm>
            <a:off x="1324492" y="282634"/>
            <a:ext cx="4150822" cy="6267796"/>
          </a:xfrm>
          <a:prstGeom prst="flowChartProcess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9" name="Picture 2" descr="Logo Salfatix Media">
            <a:extLst>
              <a:ext uri="{FF2B5EF4-FFF2-40B4-BE49-F238E27FC236}">
                <a16:creationId xmlns:a16="http://schemas.microsoft.com/office/drawing/2014/main" id="{A7190756-F3B4-4EEC-9610-0E7D7AACB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4839" y="412176"/>
            <a:ext cx="525685" cy="525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C33889FD-A8D1-4D2C-9728-E4092DA9377F}"/>
              </a:ext>
            </a:extLst>
          </p:cNvPr>
          <p:cNvSpPr txBox="1"/>
          <p:nvPr/>
        </p:nvSpPr>
        <p:spPr>
          <a:xfrm>
            <a:off x="2443942" y="1088532"/>
            <a:ext cx="2470469" cy="369332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Brand</a:t>
            </a: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5FFB19D2-7AE4-4B5E-8EF1-12578C7DF33D}"/>
              </a:ext>
            </a:extLst>
          </p:cNvPr>
          <p:cNvSpPr txBox="1"/>
          <p:nvPr/>
        </p:nvSpPr>
        <p:spPr>
          <a:xfrm>
            <a:off x="2443942" y="1521121"/>
            <a:ext cx="2470469" cy="369332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Short Info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980A074-2280-400B-BBFC-0DD3C0D56FE4}"/>
              </a:ext>
            </a:extLst>
          </p:cNvPr>
          <p:cNvSpPr/>
          <p:nvPr/>
        </p:nvSpPr>
        <p:spPr>
          <a:xfrm>
            <a:off x="1884669" y="490353"/>
            <a:ext cx="7072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fontAlgn="base"/>
            <a:r>
              <a:rPr lang="fr-FR" b="1" dirty="0">
                <a:solidFill>
                  <a:srgbClr val="000000"/>
                </a:solidFill>
                <a:latin typeface="avenir-lt-w01_35-light1475496"/>
              </a:rPr>
              <a:t>Deals</a:t>
            </a:r>
            <a:endParaRPr lang="fr-FR" b="0" i="0" dirty="0">
              <a:solidFill>
                <a:srgbClr val="2F2E2E"/>
              </a:solidFill>
              <a:effectLst/>
              <a:latin typeface="avenir-lt-w01_35-light1475496"/>
            </a:endParaRP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B73D8795-5296-4CAC-9A96-9B7F5E1204E6}"/>
              </a:ext>
            </a:extLst>
          </p:cNvPr>
          <p:cNvSpPr txBox="1"/>
          <p:nvPr/>
        </p:nvSpPr>
        <p:spPr>
          <a:xfrm>
            <a:off x="1515690" y="1088531"/>
            <a:ext cx="858992" cy="801921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noAutofit/>
          </a:bodyPr>
          <a:lstStyle/>
          <a:p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Picture</a:t>
            </a:r>
          </a:p>
        </p:txBody>
      </p:sp>
      <p:sp>
        <p:nvSpPr>
          <p:cNvPr id="70" name="ZoneTexte 69">
            <a:extLst>
              <a:ext uri="{FF2B5EF4-FFF2-40B4-BE49-F238E27FC236}">
                <a16:creationId xmlns:a16="http://schemas.microsoft.com/office/drawing/2014/main" id="{ADCA2432-7AEC-4D86-9C14-3FA3CA77C492}"/>
              </a:ext>
            </a:extLst>
          </p:cNvPr>
          <p:cNvSpPr txBox="1"/>
          <p:nvPr/>
        </p:nvSpPr>
        <p:spPr>
          <a:xfrm>
            <a:off x="2433698" y="1963898"/>
            <a:ext cx="2470469" cy="369332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Brand</a:t>
            </a:r>
          </a:p>
        </p:txBody>
      </p:sp>
      <p:sp>
        <p:nvSpPr>
          <p:cNvPr id="71" name="ZoneTexte 70">
            <a:extLst>
              <a:ext uri="{FF2B5EF4-FFF2-40B4-BE49-F238E27FC236}">
                <a16:creationId xmlns:a16="http://schemas.microsoft.com/office/drawing/2014/main" id="{866FB4EC-5501-4A57-A367-0DE2BA40AC1A}"/>
              </a:ext>
            </a:extLst>
          </p:cNvPr>
          <p:cNvSpPr txBox="1"/>
          <p:nvPr/>
        </p:nvSpPr>
        <p:spPr>
          <a:xfrm>
            <a:off x="2433698" y="2396487"/>
            <a:ext cx="2470469" cy="369332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Short Info</a:t>
            </a:r>
          </a:p>
        </p:txBody>
      </p:sp>
      <p:sp>
        <p:nvSpPr>
          <p:cNvPr id="72" name="ZoneTexte 71">
            <a:extLst>
              <a:ext uri="{FF2B5EF4-FFF2-40B4-BE49-F238E27FC236}">
                <a16:creationId xmlns:a16="http://schemas.microsoft.com/office/drawing/2014/main" id="{6E4C00A1-5D1E-4018-97BF-8525888093E3}"/>
              </a:ext>
            </a:extLst>
          </p:cNvPr>
          <p:cNvSpPr txBox="1"/>
          <p:nvPr/>
        </p:nvSpPr>
        <p:spPr>
          <a:xfrm>
            <a:off x="1505446" y="1963897"/>
            <a:ext cx="858992" cy="801921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noAutofit/>
          </a:bodyPr>
          <a:lstStyle/>
          <a:p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Picture</a:t>
            </a:r>
          </a:p>
        </p:txBody>
      </p:sp>
      <p:sp>
        <p:nvSpPr>
          <p:cNvPr id="73" name="ZoneTexte 72">
            <a:extLst>
              <a:ext uri="{FF2B5EF4-FFF2-40B4-BE49-F238E27FC236}">
                <a16:creationId xmlns:a16="http://schemas.microsoft.com/office/drawing/2014/main" id="{B92E3218-625B-4947-B536-E926FF190E27}"/>
              </a:ext>
            </a:extLst>
          </p:cNvPr>
          <p:cNvSpPr txBox="1"/>
          <p:nvPr/>
        </p:nvSpPr>
        <p:spPr>
          <a:xfrm>
            <a:off x="2447043" y="2834840"/>
            <a:ext cx="2470469" cy="369332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Brand</a:t>
            </a:r>
          </a:p>
        </p:txBody>
      </p:sp>
      <p:sp>
        <p:nvSpPr>
          <p:cNvPr id="76" name="ZoneTexte 75">
            <a:extLst>
              <a:ext uri="{FF2B5EF4-FFF2-40B4-BE49-F238E27FC236}">
                <a16:creationId xmlns:a16="http://schemas.microsoft.com/office/drawing/2014/main" id="{37A8EF67-2E9D-4663-8A30-B700319EB7F5}"/>
              </a:ext>
            </a:extLst>
          </p:cNvPr>
          <p:cNvSpPr txBox="1"/>
          <p:nvPr/>
        </p:nvSpPr>
        <p:spPr>
          <a:xfrm>
            <a:off x="2447043" y="3267429"/>
            <a:ext cx="2470469" cy="369332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Short Info</a:t>
            </a:r>
          </a:p>
        </p:txBody>
      </p:sp>
      <p:sp>
        <p:nvSpPr>
          <p:cNvPr id="77" name="ZoneTexte 76">
            <a:extLst>
              <a:ext uri="{FF2B5EF4-FFF2-40B4-BE49-F238E27FC236}">
                <a16:creationId xmlns:a16="http://schemas.microsoft.com/office/drawing/2014/main" id="{D5D9B7A2-9923-45A9-A371-DA137F7E8632}"/>
              </a:ext>
            </a:extLst>
          </p:cNvPr>
          <p:cNvSpPr txBox="1"/>
          <p:nvPr/>
        </p:nvSpPr>
        <p:spPr>
          <a:xfrm>
            <a:off x="1518791" y="2834839"/>
            <a:ext cx="858992" cy="801921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noAutofit/>
          </a:bodyPr>
          <a:lstStyle/>
          <a:p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Picture</a:t>
            </a:r>
          </a:p>
        </p:txBody>
      </p:sp>
      <p:sp>
        <p:nvSpPr>
          <p:cNvPr id="78" name="ZoneTexte 77">
            <a:extLst>
              <a:ext uri="{FF2B5EF4-FFF2-40B4-BE49-F238E27FC236}">
                <a16:creationId xmlns:a16="http://schemas.microsoft.com/office/drawing/2014/main" id="{2DEF791E-544D-4285-8C19-D3FA53B9AE29}"/>
              </a:ext>
            </a:extLst>
          </p:cNvPr>
          <p:cNvSpPr txBox="1"/>
          <p:nvPr/>
        </p:nvSpPr>
        <p:spPr>
          <a:xfrm>
            <a:off x="2443942" y="3700018"/>
            <a:ext cx="2470469" cy="369332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Brand</a:t>
            </a:r>
          </a:p>
        </p:txBody>
      </p:sp>
      <p:sp>
        <p:nvSpPr>
          <p:cNvPr id="82" name="ZoneTexte 81">
            <a:extLst>
              <a:ext uri="{FF2B5EF4-FFF2-40B4-BE49-F238E27FC236}">
                <a16:creationId xmlns:a16="http://schemas.microsoft.com/office/drawing/2014/main" id="{F0ADDAF9-5A28-4CED-BF17-1BC4EABA5844}"/>
              </a:ext>
            </a:extLst>
          </p:cNvPr>
          <p:cNvSpPr txBox="1"/>
          <p:nvPr/>
        </p:nvSpPr>
        <p:spPr>
          <a:xfrm>
            <a:off x="2443942" y="4132607"/>
            <a:ext cx="2470469" cy="369332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Short Info</a:t>
            </a:r>
          </a:p>
        </p:txBody>
      </p:sp>
      <p:sp>
        <p:nvSpPr>
          <p:cNvPr id="83" name="ZoneTexte 82">
            <a:extLst>
              <a:ext uri="{FF2B5EF4-FFF2-40B4-BE49-F238E27FC236}">
                <a16:creationId xmlns:a16="http://schemas.microsoft.com/office/drawing/2014/main" id="{589AC168-9E92-4CEC-BA3F-499A98C96CAF}"/>
              </a:ext>
            </a:extLst>
          </p:cNvPr>
          <p:cNvSpPr txBox="1"/>
          <p:nvPr/>
        </p:nvSpPr>
        <p:spPr>
          <a:xfrm>
            <a:off x="1515690" y="3700017"/>
            <a:ext cx="858992" cy="801921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noAutofit/>
          </a:bodyPr>
          <a:lstStyle/>
          <a:p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Picture</a:t>
            </a:r>
          </a:p>
        </p:txBody>
      </p:sp>
      <p:sp>
        <p:nvSpPr>
          <p:cNvPr id="84" name="ZoneTexte 83">
            <a:extLst>
              <a:ext uri="{FF2B5EF4-FFF2-40B4-BE49-F238E27FC236}">
                <a16:creationId xmlns:a16="http://schemas.microsoft.com/office/drawing/2014/main" id="{749732FB-5989-4A1C-8750-9FE0BEB2711B}"/>
              </a:ext>
            </a:extLst>
          </p:cNvPr>
          <p:cNvSpPr txBox="1"/>
          <p:nvPr/>
        </p:nvSpPr>
        <p:spPr>
          <a:xfrm>
            <a:off x="2443942" y="4565196"/>
            <a:ext cx="2470469" cy="369332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Brand</a:t>
            </a:r>
          </a:p>
        </p:txBody>
      </p:sp>
      <p:sp>
        <p:nvSpPr>
          <p:cNvPr id="89" name="ZoneTexte 88">
            <a:extLst>
              <a:ext uri="{FF2B5EF4-FFF2-40B4-BE49-F238E27FC236}">
                <a16:creationId xmlns:a16="http://schemas.microsoft.com/office/drawing/2014/main" id="{FDC7764A-EEAA-4691-8659-4696D9ADC3FA}"/>
              </a:ext>
            </a:extLst>
          </p:cNvPr>
          <p:cNvSpPr txBox="1"/>
          <p:nvPr/>
        </p:nvSpPr>
        <p:spPr>
          <a:xfrm>
            <a:off x="2443942" y="4997785"/>
            <a:ext cx="2470469" cy="369332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Short Info</a:t>
            </a:r>
          </a:p>
        </p:txBody>
      </p:sp>
      <p:sp>
        <p:nvSpPr>
          <p:cNvPr id="91" name="ZoneTexte 90">
            <a:extLst>
              <a:ext uri="{FF2B5EF4-FFF2-40B4-BE49-F238E27FC236}">
                <a16:creationId xmlns:a16="http://schemas.microsoft.com/office/drawing/2014/main" id="{DE82447C-C304-4F00-B0ED-7D4FDB208807}"/>
              </a:ext>
            </a:extLst>
          </p:cNvPr>
          <p:cNvSpPr txBox="1"/>
          <p:nvPr/>
        </p:nvSpPr>
        <p:spPr>
          <a:xfrm>
            <a:off x="1515690" y="4565195"/>
            <a:ext cx="858992" cy="801921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noAutofit/>
          </a:bodyPr>
          <a:lstStyle/>
          <a:p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Picture</a:t>
            </a:r>
          </a:p>
        </p:txBody>
      </p:sp>
      <p:sp>
        <p:nvSpPr>
          <p:cNvPr id="92" name="ZoneTexte 91">
            <a:extLst>
              <a:ext uri="{FF2B5EF4-FFF2-40B4-BE49-F238E27FC236}">
                <a16:creationId xmlns:a16="http://schemas.microsoft.com/office/drawing/2014/main" id="{BF9E91E8-2100-4425-8F44-6A1C1D984012}"/>
              </a:ext>
            </a:extLst>
          </p:cNvPr>
          <p:cNvSpPr txBox="1"/>
          <p:nvPr/>
        </p:nvSpPr>
        <p:spPr>
          <a:xfrm>
            <a:off x="2443942" y="5430374"/>
            <a:ext cx="2470469" cy="369332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Brand</a:t>
            </a:r>
          </a:p>
        </p:txBody>
      </p:sp>
      <p:sp>
        <p:nvSpPr>
          <p:cNvPr id="93" name="ZoneTexte 92">
            <a:extLst>
              <a:ext uri="{FF2B5EF4-FFF2-40B4-BE49-F238E27FC236}">
                <a16:creationId xmlns:a16="http://schemas.microsoft.com/office/drawing/2014/main" id="{D4249888-8890-451E-AA9A-FBFFEB073DC9}"/>
              </a:ext>
            </a:extLst>
          </p:cNvPr>
          <p:cNvSpPr txBox="1"/>
          <p:nvPr/>
        </p:nvSpPr>
        <p:spPr>
          <a:xfrm>
            <a:off x="2443942" y="5862963"/>
            <a:ext cx="2470469" cy="369332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Short Info</a:t>
            </a:r>
          </a:p>
        </p:txBody>
      </p:sp>
      <p:sp>
        <p:nvSpPr>
          <p:cNvPr id="94" name="ZoneTexte 93">
            <a:extLst>
              <a:ext uri="{FF2B5EF4-FFF2-40B4-BE49-F238E27FC236}">
                <a16:creationId xmlns:a16="http://schemas.microsoft.com/office/drawing/2014/main" id="{EDF6F28F-2F0A-434C-985E-1E5F5A6D5D2A}"/>
              </a:ext>
            </a:extLst>
          </p:cNvPr>
          <p:cNvSpPr txBox="1"/>
          <p:nvPr/>
        </p:nvSpPr>
        <p:spPr>
          <a:xfrm>
            <a:off x="1515690" y="5430373"/>
            <a:ext cx="858992" cy="801921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noAutofit/>
          </a:bodyPr>
          <a:lstStyle/>
          <a:p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Picture</a:t>
            </a:r>
          </a:p>
        </p:txBody>
      </p:sp>
      <p:pic>
        <p:nvPicPr>
          <p:cNvPr id="95" name="Image 94" descr="Une image contenant clavier, équipement électronique, ordinateur, intérieur&#10;&#10;Description générée avec un niveau de confiance très élevé">
            <a:extLst>
              <a:ext uri="{FF2B5EF4-FFF2-40B4-BE49-F238E27FC236}">
                <a16:creationId xmlns:a16="http://schemas.microsoft.com/office/drawing/2014/main" id="{EF269C40-44C7-46C2-9BFF-3EEF54A183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0585" y="515369"/>
            <a:ext cx="366474" cy="324829"/>
          </a:xfrm>
          <a:prstGeom prst="rect">
            <a:avLst/>
          </a:prstGeom>
        </p:spPr>
      </p:pic>
      <p:pic>
        <p:nvPicPr>
          <p:cNvPr id="96" name="Image 95">
            <a:extLst>
              <a:ext uri="{FF2B5EF4-FFF2-40B4-BE49-F238E27FC236}">
                <a16:creationId xmlns:a16="http://schemas.microsoft.com/office/drawing/2014/main" id="{BC053941-6C16-4A14-96A0-1F13D347E2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1247" y="528398"/>
            <a:ext cx="333422" cy="314369"/>
          </a:xfrm>
          <a:prstGeom prst="rect">
            <a:avLst/>
          </a:prstGeom>
        </p:spPr>
      </p:pic>
      <p:sp>
        <p:nvSpPr>
          <p:cNvPr id="106" name="ZoneTexte 105">
            <a:extLst>
              <a:ext uri="{FF2B5EF4-FFF2-40B4-BE49-F238E27FC236}">
                <a16:creationId xmlns:a16="http://schemas.microsoft.com/office/drawing/2014/main" id="{04146207-C205-42DF-86D6-9CAA4A99DDCB}"/>
              </a:ext>
            </a:extLst>
          </p:cNvPr>
          <p:cNvSpPr txBox="1"/>
          <p:nvPr/>
        </p:nvSpPr>
        <p:spPr>
          <a:xfrm>
            <a:off x="5921453" y="1088531"/>
            <a:ext cx="357572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Notes</a:t>
            </a:r>
          </a:p>
          <a:p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Scroll up/down to </a:t>
            </a:r>
            <a:r>
              <a:rPr lang="fr-FR" dirty="0" err="1"/>
              <a:t>navigate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Tap</a:t>
            </a:r>
            <a:r>
              <a:rPr lang="fr-FR" dirty="0"/>
              <a:t> to </a:t>
            </a:r>
            <a:r>
              <a:rPr lang="fr-FR" dirty="0" err="1"/>
              <a:t>see</a:t>
            </a:r>
            <a:r>
              <a:rPr lang="fr-FR" dirty="0"/>
              <a:t> deal </a:t>
            </a:r>
            <a:r>
              <a:rPr lang="fr-FR" dirty="0" err="1"/>
              <a:t>details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Swipe </a:t>
            </a:r>
            <a:r>
              <a:rPr lang="fr-FR" dirty="0" err="1"/>
              <a:t>left</a:t>
            </a:r>
            <a:r>
              <a:rPr lang="fr-FR" dirty="0"/>
              <a:t> to </a:t>
            </a:r>
            <a:r>
              <a:rPr lang="fr-FR" dirty="0" err="1"/>
              <a:t>remove</a:t>
            </a:r>
            <a:r>
              <a:rPr lang="fr-FR" dirty="0"/>
              <a:t> the deal </a:t>
            </a:r>
            <a:r>
              <a:rPr lang="fr-FR" dirty="0" err="1"/>
              <a:t>from</a:t>
            </a:r>
            <a:r>
              <a:rPr lang="fr-FR" dirty="0"/>
              <a:t> the </a:t>
            </a:r>
            <a:r>
              <a:rPr lang="fr-FR" dirty="0" err="1"/>
              <a:t>list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55752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Image 99">
            <a:extLst>
              <a:ext uri="{FF2B5EF4-FFF2-40B4-BE49-F238E27FC236}">
                <a16:creationId xmlns:a16="http://schemas.microsoft.com/office/drawing/2014/main" id="{791496E7-08C2-40BA-BBD1-48BC25B933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3858" y="508911"/>
            <a:ext cx="341487" cy="291513"/>
          </a:xfrm>
          <a:prstGeom prst="rect">
            <a:avLst/>
          </a:prstGeom>
        </p:spPr>
      </p:pic>
      <p:sp>
        <p:nvSpPr>
          <p:cNvPr id="68" name="Organigramme : Connecteur 67">
            <a:extLst>
              <a:ext uri="{FF2B5EF4-FFF2-40B4-BE49-F238E27FC236}">
                <a16:creationId xmlns:a16="http://schemas.microsoft.com/office/drawing/2014/main" id="{594F1DA7-AB03-4901-A2D5-8D8D4BC410EB}"/>
              </a:ext>
            </a:extLst>
          </p:cNvPr>
          <p:cNvSpPr/>
          <p:nvPr/>
        </p:nvSpPr>
        <p:spPr>
          <a:xfrm>
            <a:off x="217712" y="358942"/>
            <a:ext cx="1001485" cy="1001485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Deal</a:t>
            </a:r>
          </a:p>
          <a:p>
            <a:pPr algn="ctr"/>
            <a:r>
              <a:rPr lang="fr-FR" dirty="0"/>
              <a:t>List</a:t>
            </a:r>
          </a:p>
        </p:txBody>
      </p:sp>
      <p:pic>
        <p:nvPicPr>
          <p:cNvPr id="1026" name="Picture 2" descr="Logo Salfatix Media">
            <a:extLst>
              <a:ext uri="{FF2B5EF4-FFF2-40B4-BE49-F238E27FC236}">
                <a16:creationId xmlns:a16="http://schemas.microsoft.com/office/drawing/2014/main" id="{FE2BA0F6-E77B-43C2-8881-7EEBB071F2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7753" y="144760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3" name="ZoneTexte 1032">
            <a:extLst>
              <a:ext uri="{FF2B5EF4-FFF2-40B4-BE49-F238E27FC236}">
                <a16:creationId xmlns:a16="http://schemas.microsoft.com/office/drawing/2014/main" id="{27997912-94E9-4B8B-8565-169F4E5F8364}"/>
              </a:ext>
            </a:extLst>
          </p:cNvPr>
          <p:cNvSpPr txBox="1"/>
          <p:nvPr/>
        </p:nvSpPr>
        <p:spPr>
          <a:xfrm flipH="1">
            <a:off x="9692639" y="559723"/>
            <a:ext cx="16722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i="1" dirty="0" err="1"/>
              <a:t>Salfatix</a:t>
            </a:r>
            <a:endParaRPr lang="fr-FR" b="1" i="1" dirty="0"/>
          </a:p>
          <a:p>
            <a:r>
              <a:rPr lang="fr-FR" b="1" i="1" dirty="0" err="1"/>
              <a:t>Influencers</a:t>
            </a:r>
            <a:r>
              <a:rPr lang="fr-FR" b="1" i="1" dirty="0"/>
              <a:t> App </a:t>
            </a:r>
          </a:p>
        </p:txBody>
      </p:sp>
      <p:pic>
        <p:nvPicPr>
          <p:cNvPr id="1037" name="Image 1036">
            <a:extLst>
              <a:ext uri="{FF2B5EF4-FFF2-40B4-BE49-F238E27FC236}">
                <a16:creationId xmlns:a16="http://schemas.microsoft.com/office/drawing/2014/main" id="{D55DE643-1822-4521-B7E2-E2887BBA03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8737" y="6229491"/>
            <a:ext cx="1320635" cy="406349"/>
          </a:xfrm>
          <a:prstGeom prst="rect">
            <a:avLst/>
          </a:prstGeom>
        </p:spPr>
      </p:pic>
      <p:sp>
        <p:nvSpPr>
          <p:cNvPr id="57" name="Organigramme : Procédé 56">
            <a:extLst>
              <a:ext uri="{FF2B5EF4-FFF2-40B4-BE49-F238E27FC236}">
                <a16:creationId xmlns:a16="http://schemas.microsoft.com/office/drawing/2014/main" id="{607E9A34-2F54-4C79-8F21-5C429C2018E9}"/>
              </a:ext>
            </a:extLst>
          </p:cNvPr>
          <p:cNvSpPr/>
          <p:nvPr/>
        </p:nvSpPr>
        <p:spPr>
          <a:xfrm>
            <a:off x="1340271" y="285400"/>
            <a:ext cx="4150822" cy="6267796"/>
          </a:xfrm>
          <a:prstGeom prst="flowChartProcess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8" name="Picture 2" descr="Logo Salfatix Media">
            <a:extLst>
              <a:ext uri="{FF2B5EF4-FFF2-40B4-BE49-F238E27FC236}">
                <a16:creationId xmlns:a16="http://schemas.microsoft.com/office/drawing/2014/main" id="{8EDF9FF7-292B-4CBC-B421-F2EB7CDD0E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0618" y="414942"/>
            <a:ext cx="525685" cy="525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7" name="Rectangle 96">
            <a:extLst>
              <a:ext uri="{FF2B5EF4-FFF2-40B4-BE49-F238E27FC236}">
                <a16:creationId xmlns:a16="http://schemas.microsoft.com/office/drawing/2014/main" id="{9573C81E-9C06-42D8-B25F-09EEFEDD68BA}"/>
              </a:ext>
            </a:extLst>
          </p:cNvPr>
          <p:cNvSpPr/>
          <p:nvPr/>
        </p:nvSpPr>
        <p:spPr>
          <a:xfrm>
            <a:off x="1868968" y="470866"/>
            <a:ext cx="7072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fontAlgn="base"/>
            <a:r>
              <a:rPr lang="fr-FR" b="1" dirty="0">
                <a:solidFill>
                  <a:srgbClr val="000000"/>
                </a:solidFill>
                <a:latin typeface="avenir-lt-w01_35-light1475496"/>
              </a:rPr>
              <a:t>Deals</a:t>
            </a:r>
            <a:endParaRPr lang="fr-FR" b="0" i="0" dirty="0">
              <a:solidFill>
                <a:srgbClr val="2F2E2E"/>
              </a:solidFill>
              <a:effectLst/>
              <a:latin typeface="avenir-lt-w01_35-light1475496"/>
            </a:endParaRPr>
          </a:p>
        </p:txBody>
      </p:sp>
      <p:pic>
        <p:nvPicPr>
          <p:cNvPr id="99" name="Image 98">
            <a:extLst>
              <a:ext uri="{FF2B5EF4-FFF2-40B4-BE49-F238E27FC236}">
                <a16:creationId xmlns:a16="http://schemas.microsoft.com/office/drawing/2014/main" id="{4D74B9BA-F0D4-400F-A4ED-C9173ACCF6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5546" y="499235"/>
            <a:ext cx="333422" cy="314369"/>
          </a:xfrm>
          <a:prstGeom prst="rect">
            <a:avLst/>
          </a:prstGeom>
        </p:spPr>
      </p:pic>
      <p:sp>
        <p:nvSpPr>
          <p:cNvPr id="101" name="ZoneTexte 100">
            <a:extLst>
              <a:ext uri="{FF2B5EF4-FFF2-40B4-BE49-F238E27FC236}">
                <a16:creationId xmlns:a16="http://schemas.microsoft.com/office/drawing/2014/main" id="{8ABD1AFC-9049-4924-A925-9CF7CAD57B4F}"/>
              </a:ext>
            </a:extLst>
          </p:cNvPr>
          <p:cNvSpPr txBox="1"/>
          <p:nvPr/>
        </p:nvSpPr>
        <p:spPr>
          <a:xfrm>
            <a:off x="1553629" y="1083691"/>
            <a:ext cx="1668542" cy="1751148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noAutofit/>
          </a:bodyPr>
          <a:lstStyle/>
          <a:p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Picture</a:t>
            </a:r>
          </a:p>
        </p:txBody>
      </p:sp>
      <p:sp>
        <p:nvSpPr>
          <p:cNvPr id="102" name="ZoneTexte 101">
            <a:extLst>
              <a:ext uri="{FF2B5EF4-FFF2-40B4-BE49-F238E27FC236}">
                <a16:creationId xmlns:a16="http://schemas.microsoft.com/office/drawing/2014/main" id="{FEC04060-F222-4B79-8062-60795355332F}"/>
              </a:ext>
            </a:extLst>
          </p:cNvPr>
          <p:cNvSpPr txBox="1"/>
          <p:nvPr/>
        </p:nvSpPr>
        <p:spPr>
          <a:xfrm>
            <a:off x="1553629" y="2910584"/>
            <a:ext cx="1668542" cy="369332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Brand</a:t>
            </a:r>
          </a:p>
        </p:txBody>
      </p:sp>
      <p:sp>
        <p:nvSpPr>
          <p:cNvPr id="106" name="ZoneTexte 105">
            <a:extLst>
              <a:ext uri="{FF2B5EF4-FFF2-40B4-BE49-F238E27FC236}">
                <a16:creationId xmlns:a16="http://schemas.microsoft.com/office/drawing/2014/main" id="{04146207-C205-42DF-86D6-9CAA4A99DDCB}"/>
              </a:ext>
            </a:extLst>
          </p:cNvPr>
          <p:cNvSpPr txBox="1"/>
          <p:nvPr/>
        </p:nvSpPr>
        <p:spPr>
          <a:xfrm>
            <a:off x="5819853" y="1076606"/>
            <a:ext cx="37015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Notes</a:t>
            </a:r>
          </a:p>
          <a:p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Scroll up/down to </a:t>
            </a:r>
            <a:r>
              <a:rPr lang="fr-FR" dirty="0" err="1"/>
              <a:t>navigate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Tap</a:t>
            </a:r>
            <a:r>
              <a:rPr lang="fr-FR" dirty="0"/>
              <a:t> to </a:t>
            </a:r>
            <a:r>
              <a:rPr lang="fr-FR" dirty="0" err="1"/>
              <a:t>see</a:t>
            </a:r>
            <a:r>
              <a:rPr lang="fr-FR" dirty="0"/>
              <a:t> more </a:t>
            </a:r>
            <a:r>
              <a:rPr lang="fr-FR" dirty="0" err="1"/>
              <a:t>details</a:t>
            </a:r>
            <a:endParaRPr lang="fr-FR" dirty="0"/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4869430B-E2FF-4DF1-965E-656AE808158A}"/>
              </a:ext>
            </a:extLst>
          </p:cNvPr>
          <p:cNvSpPr txBox="1"/>
          <p:nvPr/>
        </p:nvSpPr>
        <p:spPr>
          <a:xfrm>
            <a:off x="3287761" y="1083691"/>
            <a:ext cx="1668542" cy="1751148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noAutofit/>
          </a:bodyPr>
          <a:lstStyle/>
          <a:p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Picture</a:t>
            </a: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495CAE81-1102-45B5-A873-6AB929BA4670}"/>
              </a:ext>
            </a:extLst>
          </p:cNvPr>
          <p:cNvSpPr txBox="1"/>
          <p:nvPr/>
        </p:nvSpPr>
        <p:spPr>
          <a:xfrm>
            <a:off x="3287761" y="2910584"/>
            <a:ext cx="1668542" cy="369332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Brand</a:t>
            </a: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4F2EB131-5ADC-4129-BB17-45ACB1336329}"/>
              </a:ext>
            </a:extLst>
          </p:cNvPr>
          <p:cNvSpPr txBox="1"/>
          <p:nvPr/>
        </p:nvSpPr>
        <p:spPr>
          <a:xfrm>
            <a:off x="1553629" y="3355661"/>
            <a:ext cx="1668542" cy="1751148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noAutofit/>
          </a:bodyPr>
          <a:lstStyle/>
          <a:p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Picture</a:t>
            </a:r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0200BE49-2B5D-4721-8BA9-1014301F9950}"/>
              </a:ext>
            </a:extLst>
          </p:cNvPr>
          <p:cNvSpPr txBox="1"/>
          <p:nvPr/>
        </p:nvSpPr>
        <p:spPr>
          <a:xfrm>
            <a:off x="1553629" y="5182554"/>
            <a:ext cx="1668542" cy="369332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Brand</a:t>
            </a:r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46101C04-6D8C-45FD-A2AE-077CE5A346C6}"/>
              </a:ext>
            </a:extLst>
          </p:cNvPr>
          <p:cNvSpPr txBox="1"/>
          <p:nvPr/>
        </p:nvSpPr>
        <p:spPr>
          <a:xfrm>
            <a:off x="3287761" y="3373366"/>
            <a:ext cx="1668542" cy="1751148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noAutofit/>
          </a:bodyPr>
          <a:lstStyle/>
          <a:p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Picture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F0BB8BA4-8600-4E1C-8056-0190223099EE}"/>
              </a:ext>
            </a:extLst>
          </p:cNvPr>
          <p:cNvSpPr txBox="1"/>
          <p:nvPr/>
        </p:nvSpPr>
        <p:spPr>
          <a:xfrm>
            <a:off x="3287761" y="5200259"/>
            <a:ext cx="1668542" cy="369332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Brand</a:t>
            </a:r>
          </a:p>
        </p:txBody>
      </p:sp>
    </p:spTree>
    <p:extLst>
      <p:ext uri="{BB962C8B-B14F-4D97-AF65-F5344CB8AC3E}">
        <p14:creationId xmlns:p14="http://schemas.microsoft.com/office/powerpoint/2010/main" val="17112632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Image 99">
            <a:extLst>
              <a:ext uri="{FF2B5EF4-FFF2-40B4-BE49-F238E27FC236}">
                <a16:creationId xmlns:a16="http://schemas.microsoft.com/office/drawing/2014/main" id="{791496E7-08C2-40BA-BBD1-48BC25B933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3858" y="508911"/>
            <a:ext cx="341487" cy="291513"/>
          </a:xfrm>
          <a:prstGeom prst="rect">
            <a:avLst/>
          </a:prstGeom>
        </p:spPr>
      </p:pic>
      <p:sp>
        <p:nvSpPr>
          <p:cNvPr id="68" name="Organigramme : Connecteur 67">
            <a:extLst>
              <a:ext uri="{FF2B5EF4-FFF2-40B4-BE49-F238E27FC236}">
                <a16:creationId xmlns:a16="http://schemas.microsoft.com/office/drawing/2014/main" id="{594F1DA7-AB03-4901-A2D5-8D8D4BC410EB}"/>
              </a:ext>
            </a:extLst>
          </p:cNvPr>
          <p:cNvSpPr/>
          <p:nvPr/>
        </p:nvSpPr>
        <p:spPr>
          <a:xfrm>
            <a:off x="217712" y="358942"/>
            <a:ext cx="1058620" cy="105862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Deal</a:t>
            </a:r>
          </a:p>
          <a:p>
            <a:pPr algn="ctr"/>
            <a:r>
              <a:rPr lang="fr-FR" dirty="0" err="1"/>
              <a:t>Detail</a:t>
            </a:r>
            <a:endParaRPr lang="fr-FR" dirty="0"/>
          </a:p>
        </p:txBody>
      </p:sp>
      <p:pic>
        <p:nvPicPr>
          <p:cNvPr id="1026" name="Picture 2" descr="Logo Salfatix Media">
            <a:extLst>
              <a:ext uri="{FF2B5EF4-FFF2-40B4-BE49-F238E27FC236}">
                <a16:creationId xmlns:a16="http://schemas.microsoft.com/office/drawing/2014/main" id="{FE2BA0F6-E77B-43C2-8881-7EEBB071F2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7753" y="144760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3" name="ZoneTexte 1032">
            <a:extLst>
              <a:ext uri="{FF2B5EF4-FFF2-40B4-BE49-F238E27FC236}">
                <a16:creationId xmlns:a16="http://schemas.microsoft.com/office/drawing/2014/main" id="{27997912-94E9-4B8B-8565-169F4E5F8364}"/>
              </a:ext>
            </a:extLst>
          </p:cNvPr>
          <p:cNvSpPr txBox="1"/>
          <p:nvPr/>
        </p:nvSpPr>
        <p:spPr>
          <a:xfrm flipH="1">
            <a:off x="9692639" y="559723"/>
            <a:ext cx="16722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i="1" dirty="0" err="1"/>
              <a:t>Salfatix</a:t>
            </a:r>
            <a:endParaRPr lang="fr-FR" b="1" i="1" dirty="0"/>
          </a:p>
          <a:p>
            <a:r>
              <a:rPr lang="fr-FR" b="1" i="1" dirty="0" err="1"/>
              <a:t>Influencers</a:t>
            </a:r>
            <a:r>
              <a:rPr lang="fr-FR" b="1" i="1" dirty="0"/>
              <a:t> App </a:t>
            </a:r>
          </a:p>
        </p:txBody>
      </p:sp>
      <p:pic>
        <p:nvPicPr>
          <p:cNvPr id="1037" name="Image 1036">
            <a:extLst>
              <a:ext uri="{FF2B5EF4-FFF2-40B4-BE49-F238E27FC236}">
                <a16:creationId xmlns:a16="http://schemas.microsoft.com/office/drawing/2014/main" id="{D55DE643-1822-4521-B7E2-E2887BBA03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8737" y="6229491"/>
            <a:ext cx="1320635" cy="406349"/>
          </a:xfrm>
          <a:prstGeom prst="rect">
            <a:avLst/>
          </a:prstGeom>
        </p:spPr>
      </p:pic>
      <p:sp>
        <p:nvSpPr>
          <p:cNvPr id="57" name="Organigramme : Procédé 56">
            <a:extLst>
              <a:ext uri="{FF2B5EF4-FFF2-40B4-BE49-F238E27FC236}">
                <a16:creationId xmlns:a16="http://schemas.microsoft.com/office/drawing/2014/main" id="{607E9A34-2F54-4C79-8F21-5C429C2018E9}"/>
              </a:ext>
            </a:extLst>
          </p:cNvPr>
          <p:cNvSpPr/>
          <p:nvPr/>
        </p:nvSpPr>
        <p:spPr>
          <a:xfrm>
            <a:off x="1340271" y="285400"/>
            <a:ext cx="4150822" cy="6267796"/>
          </a:xfrm>
          <a:prstGeom prst="flowChartProcess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8" name="Picture 2" descr="Logo Salfatix Media">
            <a:extLst>
              <a:ext uri="{FF2B5EF4-FFF2-40B4-BE49-F238E27FC236}">
                <a16:creationId xmlns:a16="http://schemas.microsoft.com/office/drawing/2014/main" id="{8EDF9FF7-292B-4CBC-B421-F2EB7CDD0E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0618" y="414942"/>
            <a:ext cx="525685" cy="525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7" name="Rectangle 96">
            <a:extLst>
              <a:ext uri="{FF2B5EF4-FFF2-40B4-BE49-F238E27FC236}">
                <a16:creationId xmlns:a16="http://schemas.microsoft.com/office/drawing/2014/main" id="{9573C81E-9C06-42D8-B25F-09EEFEDD68BA}"/>
              </a:ext>
            </a:extLst>
          </p:cNvPr>
          <p:cNvSpPr/>
          <p:nvPr/>
        </p:nvSpPr>
        <p:spPr>
          <a:xfrm>
            <a:off x="1868968" y="470866"/>
            <a:ext cx="7072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fontAlgn="base"/>
            <a:r>
              <a:rPr lang="fr-FR" b="1" dirty="0">
                <a:solidFill>
                  <a:srgbClr val="000000"/>
                </a:solidFill>
                <a:latin typeface="avenir-lt-w01_35-light1475496"/>
              </a:rPr>
              <a:t>Deals</a:t>
            </a:r>
            <a:endParaRPr lang="fr-FR" b="0" i="0" dirty="0">
              <a:solidFill>
                <a:srgbClr val="2F2E2E"/>
              </a:solidFill>
              <a:effectLst/>
              <a:latin typeface="avenir-lt-w01_35-light1475496"/>
            </a:endParaRPr>
          </a:p>
        </p:txBody>
      </p:sp>
      <p:pic>
        <p:nvPicPr>
          <p:cNvPr id="99" name="Image 98">
            <a:extLst>
              <a:ext uri="{FF2B5EF4-FFF2-40B4-BE49-F238E27FC236}">
                <a16:creationId xmlns:a16="http://schemas.microsoft.com/office/drawing/2014/main" id="{4D74B9BA-F0D4-400F-A4ED-C9173ACCF6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5546" y="499235"/>
            <a:ext cx="333422" cy="314369"/>
          </a:xfrm>
          <a:prstGeom prst="rect">
            <a:avLst/>
          </a:prstGeom>
        </p:spPr>
      </p:pic>
      <p:sp>
        <p:nvSpPr>
          <p:cNvPr id="101" name="ZoneTexte 100">
            <a:extLst>
              <a:ext uri="{FF2B5EF4-FFF2-40B4-BE49-F238E27FC236}">
                <a16:creationId xmlns:a16="http://schemas.microsoft.com/office/drawing/2014/main" id="{8ABD1AFC-9049-4924-A925-9CF7CAD57B4F}"/>
              </a:ext>
            </a:extLst>
          </p:cNvPr>
          <p:cNvSpPr txBox="1"/>
          <p:nvPr/>
        </p:nvSpPr>
        <p:spPr>
          <a:xfrm>
            <a:off x="1553629" y="1083691"/>
            <a:ext cx="3402674" cy="1751148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noAutofit/>
          </a:bodyPr>
          <a:lstStyle/>
          <a:p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Picture</a:t>
            </a:r>
          </a:p>
        </p:txBody>
      </p:sp>
      <p:sp>
        <p:nvSpPr>
          <p:cNvPr id="102" name="ZoneTexte 101">
            <a:extLst>
              <a:ext uri="{FF2B5EF4-FFF2-40B4-BE49-F238E27FC236}">
                <a16:creationId xmlns:a16="http://schemas.microsoft.com/office/drawing/2014/main" id="{FEC04060-F222-4B79-8062-60795355332F}"/>
              </a:ext>
            </a:extLst>
          </p:cNvPr>
          <p:cNvSpPr txBox="1"/>
          <p:nvPr/>
        </p:nvSpPr>
        <p:spPr>
          <a:xfrm>
            <a:off x="1553629" y="2910584"/>
            <a:ext cx="3402674" cy="369332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Brand</a:t>
            </a:r>
          </a:p>
        </p:txBody>
      </p:sp>
      <p:sp>
        <p:nvSpPr>
          <p:cNvPr id="103" name="ZoneTexte 102">
            <a:extLst>
              <a:ext uri="{FF2B5EF4-FFF2-40B4-BE49-F238E27FC236}">
                <a16:creationId xmlns:a16="http://schemas.microsoft.com/office/drawing/2014/main" id="{E0D3BEDB-09CD-47F4-A6F8-C748BBAE08ED}"/>
              </a:ext>
            </a:extLst>
          </p:cNvPr>
          <p:cNvSpPr txBox="1"/>
          <p:nvPr/>
        </p:nvSpPr>
        <p:spPr>
          <a:xfrm>
            <a:off x="1553629" y="3355661"/>
            <a:ext cx="3402674" cy="1209534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noAutofit/>
          </a:bodyPr>
          <a:lstStyle/>
          <a:p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Description</a:t>
            </a:r>
          </a:p>
        </p:txBody>
      </p:sp>
      <p:pic>
        <p:nvPicPr>
          <p:cNvPr id="104" name="Image 103">
            <a:extLst>
              <a:ext uri="{FF2B5EF4-FFF2-40B4-BE49-F238E27FC236}">
                <a16:creationId xmlns:a16="http://schemas.microsoft.com/office/drawing/2014/main" id="{2E7EC839-F810-4CF1-9E49-E3DB9E2C5EC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1597981" y="4459045"/>
            <a:ext cx="3313504" cy="1000298"/>
          </a:xfrm>
          <a:prstGeom prst="rect">
            <a:avLst/>
          </a:prstGeom>
        </p:spPr>
      </p:pic>
      <p:sp>
        <p:nvSpPr>
          <p:cNvPr id="105" name="ZoneTexte 104">
            <a:extLst>
              <a:ext uri="{FF2B5EF4-FFF2-40B4-BE49-F238E27FC236}">
                <a16:creationId xmlns:a16="http://schemas.microsoft.com/office/drawing/2014/main" id="{B2640817-9DC3-49C7-8D0D-A776DB6C6ACB}"/>
              </a:ext>
            </a:extLst>
          </p:cNvPr>
          <p:cNvSpPr txBox="1"/>
          <p:nvPr/>
        </p:nvSpPr>
        <p:spPr>
          <a:xfrm flipH="1">
            <a:off x="1725671" y="4764978"/>
            <a:ext cx="3025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Apply</a:t>
            </a:r>
          </a:p>
        </p:txBody>
      </p:sp>
      <p:sp>
        <p:nvSpPr>
          <p:cNvPr id="106" name="ZoneTexte 105">
            <a:extLst>
              <a:ext uri="{FF2B5EF4-FFF2-40B4-BE49-F238E27FC236}">
                <a16:creationId xmlns:a16="http://schemas.microsoft.com/office/drawing/2014/main" id="{04146207-C205-42DF-86D6-9CAA4A99DDCB}"/>
              </a:ext>
            </a:extLst>
          </p:cNvPr>
          <p:cNvSpPr txBox="1"/>
          <p:nvPr/>
        </p:nvSpPr>
        <p:spPr>
          <a:xfrm>
            <a:off x="5819853" y="1076606"/>
            <a:ext cx="370151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Notes</a:t>
            </a:r>
          </a:p>
          <a:p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Swipe </a:t>
            </a:r>
            <a:r>
              <a:rPr lang="fr-FR" dirty="0" err="1"/>
              <a:t>left</a:t>
            </a:r>
            <a:r>
              <a:rPr lang="fr-FR" dirty="0"/>
              <a:t>/right to </a:t>
            </a:r>
            <a:r>
              <a:rPr lang="fr-FR" dirty="0" err="1"/>
              <a:t>navigate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Tap</a:t>
            </a:r>
            <a:r>
              <a:rPr lang="fr-FR" dirty="0"/>
              <a:t> to </a:t>
            </a:r>
            <a:r>
              <a:rPr lang="fr-FR" dirty="0" err="1"/>
              <a:t>see</a:t>
            </a:r>
            <a:r>
              <a:rPr lang="fr-FR" dirty="0"/>
              <a:t> more </a:t>
            </a:r>
            <a:r>
              <a:rPr lang="fr-FR" dirty="0" err="1"/>
              <a:t>details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Press</a:t>
            </a:r>
            <a:r>
              <a:rPr lang="fr-FR" dirty="0"/>
              <a:t> </a:t>
            </a:r>
            <a:r>
              <a:rPr lang="fr-FR" dirty="0" err="1"/>
              <a:t>accept</a:t>
            </a:r>
            <a:r>
              <a:rPr lang="fr-FR" dirty="0"/>
              <a:t> </a:t>
            </a:r>
            <a:r>
              <a:rPr lang="fr-FR" dirty="0" err="1"/>
              <a:t>button</a:t>
            </a:r>
            <a:r>
              <a:rPr lang="fr-FR" dirty="0"/>
              <a:t> to </a:t>
            </a:r>
            <a:r>
              <a:rPr lang="fr-FR" dirty="0" err="1"/>
              <a:t>accept</a:t>
            </a:r>
            <a:r>
              <a:rPr lang="fr-FR" dirty="0"/>
              <a:t> the deal</a:t>
            </a:r>
          </a:p>
        </p:txBody>
      </p:sp>
    </p:spTree>
    <p:extLst>
      <p:ext uri="{BB962C8B-B14F-4D97-AF65-F5344CB8AC3E}">
        <p14:creationId xmlns:p14="http://schemas.microsoft.com/office/powerpoint/2010/main" val="27135512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rganigramme : Connecteur 3">
            <a:extLst>
              <a:ext uri="{FF2B5EF4-FFF2-40B4-BE49-F238E27FC236}">
                <a16:creationId xmlns:a16="http://schemas.microsoft.com/office/drawing/2014/main" id="{5532371F-92C3-44CE-A68C-26D4F288C289}"/>
              </a:ext>
            </a:extLst>
          </p:cNvPr>
          <p:cNvSpPr/>
          <p:nvPr/>
        </p:nvSpPr>
        <p:spPr>
          <a:xfrm>
            <a:off x="495992" y="1443971"/>
            <a:ext cx="1001485" cy="1001485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dirty="0"/>
              <a:t>Login</a:t>
            </a:r>
          </a:p>
        </p:txBody>
      </p:sp>
      <p:sp>
        <p:nvSpPr>
          <p:cNvPr id="32" name="Organigramme : Terminateur 31">
            <a:extLst>
              <a:ext uri="{FF2B5EF4-FFF2-40B4-BE49-F238E27FC236}">
                <a16:creationId xmlns:a16="http://schemas.microsoft.com/office/drawing/2014/main" id="{90E17D51-E1AF-4CCB-A8F1-D2AC113D056A}"/>
              </a:ext>
            </a:extLst>
          </p:cNvPr>
          <p:cNvSpPr/>
          <p:nvPr/>
        </p:nvSpPr>
        <p:spPr>
          <a:xfrm>
            <a:off x="5915735" y="2313519"/>
            <a:ext cx="1086196" cy="288175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err="1"/>
              <a:t>Create</a:t>
            </a:r>
            <a:r>
              <a:rPr lang="fr-FR" sz="1100" dirty="0"/>
              <a:t> Deals</a:t>
            </a:r>
          </a:p>
        </p:txBody>
      </p:sp>
      <p:sp>
        <p:nvSpPr>
          <p:cNvPr id="33" name="Organigramme : Terminateur 32">
            <a:extLst>
              <a:ext uri="{FF2B5EF4-FFF2-40B4-BE49-F238E27FC236}">
                <a16:creationId xmlns:a16="http://schemas.microsoft.com/office/drawing/2014/main" id="{2B6D2555-C1D3-43FE-ABC2-35AC0E84F0A5}"/>
              </a:ext>
            </a:extLst>
          </p:cNvPr>
          <p:cNvSpPr/>
          <p:nvPr/>
        </p:nvSpPr>
        <p:spPr>
          <a:xfrm>
            <a:off x="5915735" y="3023739"/>
            <a:ext cx="1086196" cy="288175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err="1"/>
              <a:t>Influencers</a:t>
            </a:r>
            <a:endParaRPr lang="fr-FR" sz="1100" dirty="0"/>
          </a:p>
        </p:txBody>
      </p:sp>
      <p:sp>
        <p:nvSpPr>
          <p:cNvPr id="34" name="Organigramme : Terminateur 33">
            <a:extLst>
              <a:ext uri="{FF2B5EF4-FFF2-40B4-BE49-F238E27FC236}">
                <a16:creationId xmlns:a16="http://schemas.microsoft.com/office/drawing/2014/main" id="{9730C3BF-3DE5-45FF-8672-1898C79666BC}"/>
              </a:ext>
            </a:extLst>
          </p:cNvPr>
          <p:cNvSpPr/>
          <p:nvPr/>
        </p:nvSpPr>
        <p:spPr>
          <a:xfrm>
            <a:off x="5903074" y="3378849"/>
            <a:ext cx="1086196" cy="288175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err="1"/>
              <a:t>Users</a:t>
            </a:r>
            <a:endParaRPr lang="fr-FR" sz="1100" dirty="0"/>
          </a:p>
        </p:txBody>
      </p:sp>
      <p:sp>
        <p:nvSpPr>
          <p:cNvPr id="35" name="Organigramme : Connecteur 34">
            <a:extLst>
              <a:ext uri="{FF2B5EF4-FFF2-40B4-BE49-F238E27FC236}">
                <a16:creationId xmlns:a16="http://schemas.microsoft.com/office/drawing/2014/main" id="{2BA7CDB3-3287-4C0B-B2E0-DEE3B610FBFA}"/>
              </a:ext>
            </a:extLst>
          </p:cNvPr>
          <p:cNvSpPr/>
          <p:nvPr/>
        </p:nvSpPr>
        <p:spPr>
          <a:xfrm>
            <a:off x="9030490" y="3166281"/>
            <a:ext cx="1001485" cy="1001485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/>
              <a:t>User</a:t>
            </a:r>
          </a:p>
        </p:txBody>
      </p:sp>
      <p:pic>
        <p:nvPicPr>
          <p:cNvPr id="1026" name="Picture 2" descr="Logo Salfatix Media">
            <a:extLst>
              <a:ext uri="{FF2B5EF4-FFF2-40B4-BE49-F238E27FC236}">
                <a16:creationId xmlns:a16="http://schemas.microsoft.com/office/drawing/2014/main" id="{FE2BA0F6-E77B-43C2-8881-7EEBB071F2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7753" y="144760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Image 52">
            <a:extLst>
              <a:ext uri="{FF2B5EF4-FFF2-40B4-BE49-F238E27FC236}">
                <a16:creationId xmlns:a16="http://schemas.microsoft.com/office/drawing/2014/main" id="{A1D63668-B612-4C8F-8E66-7821BFF657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9024" y="2156335"/>
            <a:ext cx="333422" cy="314369"/>
          </a:xfrm>
          <a:prstGeom prst="rect">
            <a:avLst/>
          </a:prstGeom>
        </p:spPr>
      </p:pic>
      <p:pic>
        <p:nvPicPr>
          <p:cNvPr id="55" name="Image 54">
            <a:extLst>
              <a:ext uri="{FF2B5EF4-FFF2-40B4-BE49-F238E27FC236}">
                <a16:creationId xmlns:a16="http://schemas.microsoft.com/office/drawing/2014/main" id="{51D960DB-E2E7-4FA9-B4E0-2C6A892E9F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4246" y="312152"/>
            <a:ext cx="341487" cy="291513"/>
          </a:xfrm>
          <a:prstGeom prst="rect">
            <a:avLst/>
          </a:prstGeom>
        </p:spPr>
      </p:pic>
      <p:pic>
        <p:nvPicPr>
          <p:cNvPr id="57" name="Image 56" descr="Une image contenant clavier, équipement électronique, ordinateur, intérieur&#10;&#10;Description générée avec un niveau de confiance très élevé">
            <a:extLst>
              <a:ext uri="{FF2B5EF4-FFF2-40B4-BE49-F238E27FC236}">
                <a16:creationId xmlns:a16="http://schemas.microsoft.com/office/drawing/2014/main" id="{3E03DD32-D509-44EE-8B31-44A772FA1C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5464" y="279783"/>
            <a:ext cx="366474" cy="324829"/>
          </a:xfrm>
          <a:prstGeom prst="rect">
            <a:avLst/>
          </a:prstGeom>
        </p:spPr>
      </p:pic>
      <p:sp>
        <p:nvSpPr>
          <p:cNvPr id="1033" name="ZoneTexte 1032">
            <a:extLst>
              <a:ext uri="{FF2B5EF4-FFF2-40B4-BE49-F238E27FC236}">
                <a16:creationId xmlns:a16="http://schemas.microsoft.com/office/drawing/2014/main" id="{27997912-94E9-4B8B-8565-169F4E5F8364}"/>
              </a:ext>
            </a:extLst>
          </p:cNvPr>
          <p:cNvSpPr txBox="1"/>
          <p:nvPr/>
        </p:nvSpPr>
        <p:spPr>
          <a:xfrm flipH="1">
            <a:off x="9692639" y="559723"/>
            <a:ext cx="16722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i="1" dirty="0" err="1"/>
              <a:t>Salfatix</a:t>
            </a:r>
            <a:endParaRPr lang="fr-FR" b="1" i="1" dirty="0"/>
          </a:p>
          <a:p>
            <a:r>
              <a:rPr lang="fr-FR" b="1" i="1" dirty="0"/>
              <a:t>Office App </a:t>
            </a:r>
          </a:p>
        </p:txBody>
      </p:sp>
      <p:pic>
        <p:nvPicPr>
          <p:cNvPr id="1037" name="Image 1036">
            <a:extLst>
              <a:ext uri="{FF2B5EF4-FFF2-40B4-BE49-F238E27FC236}">
                <a16:creationId xmlns:a16="http://schemas.microsoft.com/office/drawing/2014/main" id="{D55DE643-1822-4521-B7E2-E2887BBA03D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8737" y="6229491"/>
            <a:ext cx="1320635" cy="406349"/>
          </a:xfrm>
          <a:prstGeom prst="rect">
            <a:avLst/>
          </a:prstGeom>
        </p:spPr>
      </p:pic>
      <p:sp>
        <p:nvSpPr>
          <p:cNvPr id="80" name="ZoneTexte 79">
            <a:extLst>
              <a:ext uri="{FF2B5EF4-FFF2-40B4-BE49-F238E27FC236}">
                <a16:creationId xmlns:a16="http://schemas.microsoft.com/office/drawing/2014/main" id="{F5DAA3AF-C1F3-42FA-89FE-0B8B28AA6FAB}"/>
              </a:ext>
            </a:extLst>
          </p:cNvPr>
          <p:cNvSpPr txBox="1"/>
          <p:nvPr/>
        </p:nvSpPr>
        <p:spPr>
          <a:xfrm flipH="1">
            <a:off x="495992" y="324196"/>
            <a:ext cx="16722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i="1" dirty="0" err="1"/>
              <a:t>Form</a:t>
            </a:r>
            <a:r>
              <a:rPr lang="fr-FR" b="1" i="1" dirty="0"/>
              <a:t>/action flow </a:t>
            </a:r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525E4499-9DA4-4B73-B419-920715F21653}"/>
              </a:ext>
            </a:extLst>
          </p:cNvPr>
          <p:cNvSpPr txBox="1"/>
          <p:nvPr/>
        </p:nvSpPr>
        <p:spPr>
          <a:xfrm>
            <a:off x="3331231" y="315919"/>
            <a:ext cx="1055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err="1"/>
              <a:t>Create</a:t>
            </a:r>
            <a:endParaRPr lang="fr-FR" sz="1200" dirty="0"/>
          </a:p>
        </p:txBody>
      </p:sp>
      <p:sp>
        <p:nvSpPr>
          <p:cNvPr id="61" name="Organigramme : Connecteur 60">
            <a:extLst>
              <a:ext uri="{FF2B5EF4-FFF2-40B4-BE49-F238E27FC236}">
                <a16:creationId xmlns:a16="http://schemas.microsoft.com/office/drawing/2014/main" id="{8005E0E6-1A69-459C-8177-77D06E91AB32}"/>
              </a:ext>
            </a:extLst>
          </p:cNvPr>
          <p:cNvSpPr/>
          <p:nvPr/>
        </p:nvSpPr>
        <p:spPr>
          <a:xfrm>
            <a:off x="7902598" y="882888"/>
            <a:ext cx="1283592" cy="1283592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dirty="0"/>
              <a:t>Deals</a:t>
            </a:r>
          </a:p>
        </p:txBody>
      </p:sp>
      <p:sp>
        <p:nvSpPr>
          <p:cNvPr id="77" name="ZoneTexte 76">
            <a:extLst>
              <a:ext uri="{FF2B5EF4-FFF2-40B4-BE49-F238E27FC236}">
                <a16:creationId xmlns:a16="http://schemas.microsoft.com/office/drawing/2014/main" id="{F0E6C9D4-8539-48BA-BD55-10421F5827FE}"/>
              </a:ext>
            </a:extLst>
          </p:cNvPr>
          <p:cNvSpPr txBox="1"/>
          <p:nvPr/>
        </p:nvSpPr>
        <p:spPr>
          <a:xfrm>
            <a:off x="4825428" y="346551"/>
            <a:ext cx="7813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Menu</a:t>
            </a:r>
          </a:p>
        </p:txBody>
      </p:sp>
      <p:sp>
        <p:nvSpPr>
          <p:cNvPr id="85" name="ZoneTexte 84">
            <a:extLst>
              <a:ext uri="{FF2B5EF4-FFF2-40B4-BE49-F238E27FC236}">
                <a16:creationId xmlns:a16="http://schemas.microsoft.com/office/drawing/2014/main" id="{AE28D9C5-7F1B-4258-AAD3-D28D41D647D7}"/>
              </a:ext>
            </a:extLst>
          </p:cNvPr>
          <p:cNvSpPr txBox="1"/>
          <p:nvPr/>
        </p:nvSpPr>
        <p:spPr>
          <a:xfrm>
            <a:off x="4091104" y="312152"/>
            <a:ext cx="7813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Back</a:t>
            </a:r>
          </a:p>
        </p:txBody>
      </p:sp>
      <p:sp>
        <p:nvSpPr>
          <p:cNvPr id="87" name="Organigramme : Terminateur 86">
            <a:extLst>
              <a:ext uri="{FF2B5EF4-FFF2-40B4-BE49-F238E27FC236}">
                <a16:creationId xmlns:a16="http://schemas.microsoft.com/office/drawing/2014/main" id="{8A72CF68-A690-49EA-9366-BCF8A9A7227F}"/>
              </a:ext>
            </a:extLst>
          </p:cNvPr>
          <p:cNvSpPr/>
          <p:nvPr/>
        </p:nvSpPr>
        <p:spPr>
          <a:xfrm>
            <a:off x="5903164" y="4451024"/>
            <a:ext cx="1086196" cy="288175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err="1"/>
              <a:t>Disconnect</a:t>
            </a:r>
            <a:endParaRPr lang="fr-FR" sz="1100" dirty="0"/>
          </a:p>
        </p:txBody>
      </p:sp>
      <p:sp>
        <p:nvSpPr>
          <p:cNvPr id="111" name="Organigramme : Terminateur 110">
            <a:extLst>
              <a:ext uri="{FF2B5EF4-FFF2-40B4-BE49-F238E27FC236}">
                <a16:creationId xmlns:a16="http://schemas.microsoft.com/office/drawing/2014/main" id="{1694185B-960A-4C8F-85FA-E87E5B0A3C86}"/>
              </a:ext>
            </a:extLst>
          </p:cNvPr>
          <p:cNvSpPr/>
          <p:nvPr/>
        </p:nvSpPr>
        <p:spPr>
          <a:xfrm>
            <a:off x="5917969" y="2668629"/>
            <a:ext cx="1086196" cy="288175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/>
              <a:t>Deals</a:t>
            </a:r>
          </a:p>
        </p:txBody>
      </p:sp>
      <p:sp>
        <p:nvSpPr>
          <p:cNvPr id="117" name="Organigramme : Connecteur 116">
            <a:extLst>
              <a:ext uri="{FF2B5EF4-FFF2-40B4-BE49-F238E27FC236}">
                <a16:creationId xmlns:a16="http://schemas.microsoft.com/office/drawing/2014/main" id="{B48B960F-DECA-4349-BDC0-B18E0247D868}"/>
              </a:ext>
            </a:extLst>
          </p:cNvPr>
          <p:cNvSpPr/>
          <p:nvPr/>
        </p:nvSpPr>
        <p:spPr>
          <a:xfrm>
            <a:off x="9899781" y="3896691"/>
            <a:ext cx="1001485" cy="1001485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dirty="0"/>
              <a:t>Mailing</a:t>
            </a:r>
          </a:p>
          <a:p>
            <a:pPr algn="ctr"/>
            <a:r>
              <a:rPr lang="fr-FR" sz="900" dirty="0"/>
              <a:t>To </a:t>
            </a:r>
            <a:r>
              <a:rPr lang="fr-FR" sz="900" dirty="0" err="1"/>
              <a:t>Influencers</a:t>
            </a:r>
            <a:endParaRPr lang="fr-FR" sz="900" dirty="0"/>
          </a:p>
        </p:txBody>
      </p:sp>
      <p:sp>
        <p:nvSpPr>
          <p:cNvPr id="17" name="Organigramme : Connecteur 16">
            <a:extLst>
              <a:ext uri="{FF2B5EF4-FFF2-40B4-BE49-F238E27FC236}">
                <a16:creationId xmlns:a16="http://schemas.microsoft.com/office/drawing/2014/main" id="{6674147A-C70A-4011-9E18-E49BA93B3E87}"/>
              </a:ext>
            </a:extLst>
          </p:cNvPr>
          <p:cNvSpPr/>
          <p:nvPr/>
        </p:nvSpPr>
        <p:spPr>
          <a:xfrm>
            <a:off x="1791476" y="2156335"/>
            <a:ext cx="3733629" cy="3876770"/>
          </a:xfrm>
          <a:prstGeom prst="flowChartConnector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dirty="0"/>
              <a:t>Dashboard</a:t>
            </a:r>
          </a:p>
        </p:txBody>
      </p:sp>
      <p:sp>
        <p:nvSpPr>
          <p:cNvPr id="112" name="Organigramme : Connecteur 111">
            <a:extLst>
              <a:ext uri="{FF2B5EF4-FFF2-40B4-BE49-F238E27FC236}">
                <a16:creationId xmlns:a16="http://schemas.microsoft.com/office/drawing/2014/main" id="{1D1F76DF-6E0B-4C61-A1FC-D982B541F573}"/>
              </a:ext>
            </a:extLst>
          </p:cNvPr>
          <p:cNvSpPr/>
          <p:nvPr/>
        </p:nvSpPr>
        <p:spPr>
          <a:xfrm>
            <a:off x="2490985" y="2367357"/>
            <a:ext cx="1001485" cy="1001485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dirty="0" err="1"/>
              <a:t>Influencers</a:t>
            </a:r>
            <a:endParaRPr lang="fr-FR" sz="900" dirty="0"/>
          </a:p>
          <a:p>
            <a:pPr algn="ctr"/>
            <a:r>
              <a:rPr lang="fr-FR" sz="900" dirty="0" err="1"/>
              <a:t>Account</a:t>
            </a:r>
            <a:endParaRPr lang="fr-FR" sz="900" dirty="0"/>
          </a:p>
          <a:p>
            <a:pPr algn="ctr"/>
            <a:r>
              <a:rPr lang="fr-FR" sz="900" dirty="0" err="1"/>
              <a:t>Requests</a:t>
            </a:r>
            <a:endParaRPr lang="fr-FR" sz="900" dirty="0"/>
          </a:p>
        </p:txBody>
      </p:sp>
      <p:sp>
        <p:nvSpPr>
          <p:cNvPr id="113" name="Organigramme : Connecteur 112">
            <a:extLst>
              <a:ext uri="{FF2B5EF4-FFF2-40B4-BE49-F238E27FC236}">
                <a16:creationId xmlns:a16="http://schemas.microsoft.com/office/drawing/2014/main" id="{86555D83-AAA8-40B2-A432-D10AFB9400D8}"/>
              </a:ext>
            </a:extLst>
          </p:cNvPr>
          <p:cNvSpPr/>
          <p:nvPr/>
        </p:nvSpPr>
        <p:spPr>
          <a:xfrm>
            <a:off x="1990242" y="4224519"/>
            <a:ext cx="1001485" cy="1001485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dirty="0"/>
              <a:t>Open deals</a:t>
            </a:r>
          </a:p>
        </p:txBody>
      </p:sp>
      <p:sp>
        <p:nvSpPr>
          <p:cNvPr id="114" name="Organigramme : Connecteur 113">
            <a:extLst>
              <a:ext uri="{FF2B5EF4-FFF2-40B4-BE49-F238E27FC236}">
                <a16:creationId xmlns:a16="http://schemas.microsoft.com/office/drawing/2014/main" id="{E1172CB7-B125-4E33-9217-6BD25FA8D9F7}"/>
              </a:ext>
            </a:extLst>
          </p:cNvPr>
          <p:cNvSpPr/>
          <p:nvPr/>
        </p:nvSpPr>
        <p:spPr>
          <a:xfrm>
            <a:off x="2797657" y="4932259"/>
            <a:ext cx="1001485" cy="1001485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dirty="0"/>
              <a:t>Deal </a:t>
            </a:r>
            <a:r>
              <a:rPr lang="fr-FR" sz="900" dirty="0" err="1"/>
              <a:t>appliance</a:t>
            </a:r>
            <a:endParaRPr lang="fr-FR" sz="900" dirty="0"/>
          </a:p>
          <a:p>
            <a:pPr algn="ctr"/>
            <a:r>
              <a:rPr lang="fr-FR" sz="900" dirty="0"/>
              <a:t>List</a:t>
            </a:r>
          </a:p>
        </p:txBody>
      </p:sp>
      <p:sp>
        <p:nvSpPr>
          <p:cNvPr id="115" name="Organigramme : Connecteur 114">
            <a:extLst>
              <a:ext uri="{FF2B5EF4-FFF2-40B4-BE49-F238E27FC236}">
                <a16:creationId xmlns:a16="http://schemas.microsoft.com/office/drawing/2014/main" id="{76445FCD-D3B1-4E08-A711-CB2DE47B2DDA}"/>
              </a:ext>
            </a:extLst>
          </p:cNvPr>
          <p:cNvSpPr/>
          <p:nvPr/>
        </p:nvSpPr>
        <p:spPr>
          <a:xfrm>
            <a:off x="3858875" y="4779034"/>
            <a:ext cx="1001485" cy="1001485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dirty="0" err="1"/>
              <a:t>Done</a:t>
            </a:r>
            <a:endParaRPr lang="fr-FR" sz="900" dirty="0"/>
          </a:p>
          <a:p>
            <a:pPr algn="ctr"/>
            <a:r>
              <a:rPr lang="fr-FR" sz="900" dirty="0"/>
              <a:t>Deals</a:t>
            </a:r>
          </a:p>
          <a:p>
            <a:pPr algn="ctr"/>
            <a:r>
              <a:rPr lang="fr-FR" sz="900" dirty="0"/>
              <a:t>To check</a:t>
            </a:r>
          </a:p>
        </p:txBody>
      </p:sp>
      <p:sp>
        <p:nvSpPr>
          <p:cNvPr id="116" name="Organigramme : Connecteur 115">
            <a:extLst>
              <a:ext uri="{FF2B5EF4-FFF2-40B4-BE49-F238E27FC236}">
                <a16:creationId xmlns:a16="http://schemas.microsoft.com/office/drawing/2014/main" id="{2F655934-4CCF-4945-8A70-D6A3C86CC64A}"/>
              </a:ext>
            </a:extLst>
          </p:cNvPr>
          <p:cNvSpPr/>
          <p:nvPr/>
        </p:nvSpPr>
        <p:spPr>
          <a:xfrm>
            <a:off x="1865411" y="3189782"/>
            <a:ext cx="1001485" cy="1001485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dirty="0" err="1"/>
              <a:t>Influencers</a:t>
            </a:r>
            <a:endParaRPr lang="fr-FR" sz="900" dirty="0"/>
          </a:p>
          <a:p>
            <a:pPr algn="ctr"/>
            <a:r>
              <a:rPr lang="fr-FR" sz="900" dirty="0"/>
              <a:t>Messages</a:t>
            </a:r>
          </a:p>
        </p:txBody>
      </p:sp>
      <p:sp>
        <p:nvSpPr>
          <p:cNvPr id="118" name="Organigramme : Connecteur 117">
            <a:extLst>
              <a:ext uri="{FF2B5EF4-FFF2-40B4-BE49-F238E27FC236}">
                <a16:creationId xmlns:a16="http://schemas.microsoft.com/office/drawing/2014/main" id="{1DDAD2F7-39EB-4B89-ABC6-B7AE721F4D01}"/>
              </a:ext>
            </a:extLst>
          </p:cNvPr>
          <p:cNvSpPr/>
          <p:nvPr/>
        </p:nvSpPr>
        <p:spPr>
          <a:xfrm>
            <a:off x="3536320" y="2244000"/>
            <a:ext cx="1001485" cy="1001485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dirty="0"/>
              <a:t>Graph</a:t>
            </a:r>
          </a:p>
          <a:p>
            <a:pPr algn="ctr"/>
            <a:r>
              <a:rPr lang="fr-FR" sz="900" dirty="0" err="1"/>
              <a:t>Number</a:t>
            </a:r>
            <a:r>
              <a:rPr lang="fr-FR" sz="900" dirty="0"/>
              <a:t> of </a:t>
            </a:r>
            <a:r>
              <a:rPr lang="fr-FR" sz="900" dirty="0" err="1"/>
              <a:t>influencers</a:t>
            </a:r>
            <a:r>
              <a:rPr lang="fr-FR" sz="900" dirty="0"/>
              <a:t> per </a:t>
            </a:r>
            <a:r>
              <a:rPr lang="fr-FR" sz="900" dirty="0" err="1"/>
              <a:t>month</a:t>
            </a:r>
            <a:endParaRPr lang="fr-FR" sz="900" dirty="0"/>
          </a:p>
        </p:txBody>
      </p:sp>
      <p:sp>
        <p:nvSpPr>
          <p:cNvPr id="119" name="Organigramme : Connecteur 118">
            <a:extLst>
              <a:ext uri="{FF2B5EF4-FFF2-40B4-BE49-F238E27FC236}">
                <a16:creationId xmlns:a16="http://schemas.microsoft.com/office/drawing/2014/main" id="{14B54436-202A-4000-B8C5-42A035CDF7D6}"/>
              </a:ext>
            </a:extLst>
          </p:cNvPr>
          <p:cNvSpPr/>
          <p:nvPr/>
        </p:nvSpPr>
        <p:spPr>
          <a:xfrm>
            <a:off x="4331061" y="2928257"/>
            <a:ext cx="1001485" cy="1001485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dirty="0"/>
              <a:t>Graph</a:t>
            </a:r>
          </a:p>
          <a:p>
            <a:pPr algn="ctr"/>
            <a:r>
              <a:rPr lang="fr-FR" sz="900" dirty="0" err="1"/>
              <a:t>Number</a:t>
            </a:r>
            <a:r>
              <a:rPr lang="fr-FR" sz="900" dirty="0"/>
              <a:t> of deals per </a:t>
            </a:r>
            <a:r>
              <a:rPr lang="fr-FR" sz="900" dirty="0" err="1"/>
              <a:t>month</a:t>
            </a:r>
            <a:endParaRPr lang="fr-FR" sz="900" dirty="0"/>
          </a:p>
        </p:txBody>
      </p:sp>
      <p:sp>
        <p:nvSpPr>
          <p:cNvPr id="120" name="Organigramme : Connecteur 119">
            <a:extLst>
              <a:ext uri="{FF2B5EF4-FFF2-40B4-BE49-F238E27FC236}">
                <a16:creationId xmlns:a16="http://schemas.microsoft.com/office/drawing/2014/main" id="{0FF3D7A7-04B3-4EB6-8413-2D99EBA5934F}"/>
              </a:ext>
            </a:extLst>
          </p:cNvPr>
          <p:cNvSpPr/>
          <p:nvPr/>
        </p:nvSpPr>
        <p:spPr>
          <a:xfrm>
            <a:off x="4479308" y="3938684"/>
            <a:ext cx="1001485" cy="1001485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dirty="0"/>
              <a:t>Graph</a:t>
            </a:r>
          </a:p>
          <a:p>
            <a:pPr algn="ctr"/>
            <a:r>
              <a:rPr lang="fr-FR" sz="900" dirty="0" err="1"/>
              <a:t>Number</a:t>
            </a:r>
            <a:r>
              <a:rPr lang="fr-FR" sz="900" dirty="0"/>
              <a:t> of active </a:t>
            </a:r>
            <a:r>
              <a:rPr lang="fr-FR" sz="900" dirty="0" err="1"/>
              <a:t>influencers</a:t>
            </a:r>
            <a:r>
              <a:rPr lang="fr-FR" sz="900" dirty="0"/>
              <a:t> / deals</a:t>
            </a:r>
          </a:p>
        </p:txBody>
      </p:sp>
      <p:cxnSp>
        <p:nvCxnSpPr>
          <p:cNvPr id="1041" name="Connecteur : en angle 1040">
            <a:extLst>
              <a:ext uri="{FF2B5EF4-FFF2-40B4-BE49-F238E27FC236}">
                <a16:creationId xmlns:a16="http://schemas.microsoft.com/office/drawing/2014/main" id="{E987C487-8B0C-452E-B69C-5D8EDB88C701}"/>
              </a:ext>
            </a:extLst>
          </p:cNvPr>
          <p:cNvCxnSpPr>
            <a:stCxn id="4" idx="4"/>
            <a:endCxn id="17" idx="2"/>
          </p:cNvCxnSpPr>
          <p:nvPr/>
        </p:nvCxnSpPr>
        <p:spPr>
          <a:xfrm rot="16200000" flipH="1">
            <a:off x="569473" y="2872717"/>
            <a:ext cx="1649264" cy="79474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Organigramme : Terminateur 123">
            <a:extLst>
              <a:ext uri="{FF2B5EF4-FFF2-40B4-BE49-F238E27FC236}">
                <a16:creationId xmlns:a16="http://schemas.microsoft.com/office/drawing/2014/main" id="{4B01FDAA-C38A-43ED-9239-786D06AE4367}"/>
              </a:ext>
            </a:extLst>
          </p:cNvPr>
          <p:cNvSpPr/>
          <p:nvPr/>
        </p:nvSpPr>
        <p:spPr>
          <a:xfrm>
            <a:off x="5895183" y="3733959"/>
            <a:ext cx="1086196" cy="288175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/>
              <a:t>Messages</a:t>
            </a:r>
          </a:p>
        </p:txBody>
      </p:sp>
      <p:cxnSp>
        <p:nvCxnSpPr>
          <p:cNvPr id="1043" name="Connecteur : en angle 1042">
            <a:extLst>
              <a:ext uri="{FF2B5EF4-FFF2-40B4-BE49-F238E27FC236}">
                <a16:creationId xmlns:a16="http://schemas.microsoft.com/office/drawing/2014/main" id="{35EE038A-7057-4835-82A0-02D08416CAD2}"/>
              </a:ext>
            </a:extLst>
          </p:cNvPr>
          <p:cNvCxnSpPr>
            <a:stCxn id="17" idx="0"/>
            <a:endCxn id="53" idx="0"/>
          </p:cNvCxnSpPr>
          <p:nvPr/>
        </p:nvCxnSpPr>
        <p:spPr>
          <a:xfrm rot="5400000" flipH="1" flipV="1">
            <a:off x="4787013" y="1027613"/>
            <a:ext cx="12700" cy="2257444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Organigramme : Connecteur 127">
            <a:extLst>
              <a:ext uri="{FF2B5EF4-FFF2-40B4-BE49-F238E27FC236}">
                <a16:creationId xmlns:a16="http://schemas.microsoft.com/office/drawing/2014/main" id="{7AC62661-AA9F-422C-8B6C-C4432DDA59DB}"/>
              </a:ext>
            </a:extLst>
          </p:cNvPr>
          <p:cNvSpPr/>
          <p:nvPr/>
        </p:nvSpPr>
        <p:spPr>
          <a:xfrm>
            <a:off x="7839195" y="2232922"/>
            <a:ext cx="1283592" cy="1283592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dirty="0" err="1"/>
              <a:t>Influencers</a:t>
            </a:r>
            <a:endParaRPr lang="fr-FR" sz="900" dirty="0"/>
          </a:p>
        </p:txBody>
      </p:sp>
      <p:cxnSp>
        <p:nvCxnSpPr>
          <p:cNvPr id="1045" name="Connecteur droit avec flèche 1044">
            <a:extLst>
              <a:ext uri="{FF2B5EF4-FFF2-40B4-BE49-F238E27FC236}">
                <a16:creationId xmlns:a16="http://schemas.microsoft.com/office/drawing/2014/main" id="{3547A252-70CC-464A-A5C7-CB155D09AFE0}"/>
              </a:ext>
            </a:extLst>
          </p:cNvPr>
          <p:cNvCxnSpPr>
            <a:stCxn id="32" idx="3"/>
            <a:endCxn id="61" idx="2"/>
          </p:cNvCxnSpPr>
          <p:nvPr/>
        </p:nvCxnSpPr>
        <p:spPr>
          <a:xfrm flipV="1">
            <a:off x="7001931" y="1524684"/>
            <a:ext cx="900667" cy="932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7" name="Connecteur droit avec flèche 1046">
            <a:extLst>
              <a:ext uri="{FF2B5EF4-FFF2-40B4-BE49-F238E27FC236}">
                <a16:creationId xmlns:a16="http://schemas.microsoft.com/office/drawing/2014/main" id="{807C6BB1-CEF3-43CD-BFAF-10F1C19B312F}"/>
              </a:ext>
            </a:extLst>
          </p:cNvPr>
          <p:cNvCxnSpPr>
            <a:stCxn id="111" idx="3"/>
            <a:endCxn id="61" idx="2"/>
          </p:cNvCxnSpPr>
          <p:nvPr/>
        </p:nvCxnSpPr>
        <p:spPr>
          <a:xfrm flipV="1">
            <a:off x="7004165" y="1524684"/>
            <a:ext cx="898433" cy="12880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9" name="Connecteur droit avec flèche 1048">
            <a:extLst>
              <a:ext uri="{FF2B5EF4-FFF2-40B4-BE49-F238E27FC236}">
                <a16:creationId xmlns:a16="http://schemas.microsoft.com/office/drawing/2014/main" id="{C58FA2B5-5B51-4CE5-BDA2-E6CBFE82D138}"/>
              </a:ext>
            </a:extLst>
          </p:cNvPr>
          <p:cNvCxnSpPr>
            <a:stCxn id="33" idx="3"/>
            <a:endCxn id="128" idx="2"/>
          </p:cNvCxnSpPr>
          <p:nvPr/>
        </p:nvCxnSpPr>
        <p:spPr>
          <a:xfrm flipV="1">
            <a:off x="7001931" y="2874718"/>
            <a:ext cx="837264" cy="2931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1" name="Connecteur droit avec flèche 1050">
            <a:extLst>
              <a:ext uri="{FF2B5EF4-FFF2-40B4-BE49-F238E27FC236}">
                <a16:creationId xmlns:a16="http://schemas.microsoft.com/office/drawing/2014/main" id="{0912408A-A27D-42D2-B4F8-C978C1D72B23}"/>
              </a:ext>
            </a:extLst>
          </p:cNvPr>
          <p:cNvCxnSpPr>
            <a:stCxn id="34" idx="3"/>
            <a:endCxn id="35" idx="2"/>
          </p:cNvCxnSpPr>
          <p:nvPr/>
        </p:nvCxnSpPr>
        <p:spPr>
          <a:xfrm>
            <a:off x="6989270" y="3522937"/>
            <a:ext cx="2041220" cy="1440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3" name="Connecteur droit avec flèche 1052">
            <a:extLst>
              <a:ext uri="{FF2B5EF4-FFF2-40B4-BE49-F238E27FC236}">
                <a16:creationId xmlns:a16="http://schemas.microsoft.com/office/drawing/2014/main" id="{5E6E5C7D-5E91-486B-B0DF-792AF219F69A}"/>
              </a:ext>
            </a:extLst>
          </p:cNvPr>
          <p:cNvCxnSpPr>
            <a:stCxn id="124" idx="3"/>
            <a:endCxn id="117" idx="2"/>
          </p:cNvCxnSpPr>
          <p:nvPr/>
        </p:nvCxnSpPr>
        <p:spPr>
          <a:xfrm>
            <a:off x="6981379" y="3878047"/>
            <a:ext cx="2918402" cy="5193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Organigramme : Terminateur 138">
            <a:extLst>
              <a:ext uri="{FF2B5EF4-FFF2-40B4-BE49-F238E27FC236}">
                <a16:creationId xmlns:a16="http://schemas.microsoft.com/office/drawing/2014/main" id="{60474517-94D0-4F55-8E7F-91EB4ED7C23E}"/>
              </a:ext>
            </a:extLst>
          </p:cNvPr>
          <p:cNvSpPr/>
          <p:nvPr/>
        </p:nvSpPr>
        <p:spPr>
          <a:xfrm>
            <a:off x="5895183" y="4094720"/>
            <a:ext cx="1086196" cy="288175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/>
              <a:t>Brand</a:t>
            </a:r>
          </a:p>
        </p:txBody>
      </p:sp>
      <p:sp>
        <p:nvSpPr>
          <p:cNvPr id="145" name="Organigramme : Connecteur 144">
            <a:extLst>
              <a:ext uri="{FF2B5EF4-FFF2-40B4-BE49-F238E27FC236}">
                <a16:creationId xmlns:a16="http://schemas.microsoft.com/office/drawing/2014/main" id="{8D486420-0546-49FF-ABD3-8B4F28A1E95E}"/>
              </a:ext>
            </a:extLst>
          </p:cNvPr>
          <p:cNvSpPr/>
          <p:nvPr/>
        </p:nvSpPr>
        <p:spPr>
          <a:xfrm>
            <a:off x="7902598" y="4378789"/>
            <a:ext cx="1283592" cy="1283592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dirty="0"/>
              <a:t>Brands</a:t>
            </a:r>
          </a:p>
        </p:txBody>
      </p:sp>
      <p:cxnSp>
        <p:nvCxnSpPr>
          <p:cNvPr id="100" name="Connecteur droit avec flèche 99">
            <a:extLst>
              <a:ext uri="{FF2B5EF4-FFF2-40B4-BE49-F238E27FC236}">
                <a16:creationId xmlns:a16="http://schemas.microsoft.com/office/drawing/2014/main" id="{10DCF420-9B53-4537-A38D-C2B8B8C0D0ED}"/>
              </a:ext>
            </a:extLst>
          </p:cNvPr>
          <p:cNvCxnSpPr>
            <a:stCxn id="139" idx="3"/>
            <a:endCxn id="145" idx="2"/>
          </p:cNvCxnSpPr>
          <p:nvPr/>
        </p:nvCxnSpPr>
        <p:spPr>
          <a:xfrm>
            <a:off x="6981379" y="4238808"/>
            <a:ext cx="921219" cy="7817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Connecteur : en angle 2">
            <a:extLst>
              <a:ext uri="{FF2B5EF4-FFF2-40B4-BE49-F238E27FC236}">
                <a16:creationId xmlns:a16="http://schemas.microsoft.com/office/drawing/2014/main" id="{C569B5A6-8F62-430D-8FBF-3068B5F49EF0}"/>
              </a:ext>
            </a:extLst>
          </p:cNvPr>
          <p:cNvCxnSpPr>
            <a:stCxn id="128" idx="6"/>
            <a:endCxn id="117" idx="0"/>
          </p:cNvCxnSpPr>
          <p:nvPr/>
        </p:nvCxnSpPr>
        <p:spPr>
          <a:xfrm>
            <a:off x="9122787" y="2874718"/>
            <a:ext cx="1277737" cy="102197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necteur : en angle 5">
            <a:extLst>
              <a:ext uri="{FF2B5EF4-FFF2-40B4-BE49-F238E27FC236}">
                <a16:creationId xmlns:a16="http://schemas.microsoft.com/office/drawing/2014/main" id="{248182A9-6F57-4670-AA51-8B60B7324411}"/>
              </a:ext>
            </a:extLst>
          </p:cNvPr>
          <p:cNvCxnSpPr>
            <a:stCxn id="145" idx="6"/>
            <a:endCxn id="61" idx="6"/>
          </p:cNvCxnSpPr>
          <p:nvPr/>
        </p:nvCxnSpPr>
        <p:spPr>
          <a:xfrm flipV="1">
            <a:off x="9186190" y="1524684"/>
            <a:ext cx="12700" cy="3495901"/>
          </a:xfrm>
          <a:prstGeom prst="bentConnector3">
            <a:avLst>
              <a:gd name="adj1" fmla="val 1734285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rganigramme : Connecteur 47">
            <a:extLst>
              <a:ext uri="{FF2B5EF4-FFF2-40B4-BE49-F238E27FC236}">
                <a16:creationId xmlns:a16="http://schemas.microsoft.com/office/drawing/2014/main" id="{97D7FA50-53D9-44AC-926B-342ED9788123}"/>
              </a:ext>
            </a:extLst>
          </p:cNvPr>
          <p:cNvSpPr/>
          <p:nvPr/>
        </p:nvSpPr>
        <p:spPr>
          <a:xfrm>
            <a:off x="9897591" y="1661942"/>
            <a:ext cx="1001485" cy="1001485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err="1"/>
              <a:t>Products</a:t>
            </a:r>
            <a:endParaRPr lang="fr-FR" sz="1100" dirty="0"/>
          </a:p>
        </p:txBody>
      </p: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BA5C9262-B401-4B91-9130-688543A816CB}"/>
              </a:ext>
            </a:extLst>
          </p:cNvPr>
          <p:cNvCxnSpPr>
            <a:stCxn id="61" idx="6"/>
            <a:endCxn id="48" idx="2"/>
          </p:cNvCxnSpPr>
          <p:nvPr/>
        </p:nvCxnSpPr>
        <p:spPr>
          <a:xfrm>
            <a:off x="9186190" y="1524684"/>
            <a:ext cx="711401" cy="6380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013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7" name="Image 1036">
            <a:extLst>
              <a:ext uri="{FF2B5EF4-FFF2-40B4-BE49-F238E27FC236}">
                <a16:creationId xmlns:a16="http://schemas.microsoft.com/office/drawing/2014/main" id="{D55DE643-1822-4521-B7E2-E2887BBA03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8737" y="6229491"/>
            <a:ext cx="1320635" cy="406349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9FCC9E2E-6AC8-48C5-B42C-F0311AF2B18D}"/>
              </a:ext>
            </a:extLst>
          </p:cNvPr>
          <p:cNvSpPr txBox="1"/>
          <p:nvPr/>
        </p:nvSpPr>
        <p:spPr>
          <a:xfrm rot="16200000">
            <a:off x="23030" y="1777836"/>
            <a:ext cx="739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Brand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BC658EDC-D9D7-43C9-A2EF-8FD5D30DADEB}"/>
              </a:ext>
            </a:extLst>
          </p:cNvPr>
          <p:cNvSpPr txBox="1"/>
          <p:nvPr/>
        </p:nvSpPr>
        <p:spPr>
          <a:xfrm rot="16200000">
            <a:off x="102346" y="2839965"/>
            <a:ext cx="8577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err="1"/>
              <a:t>Salfatix</a:t>
            </a:r>
            <a:endParaRPr lang="fr-FR" dirty="0"/>
          </a:p>
          <a:p>
            <a:pPr algn="ctr"/>
            <a:r>
              <a:rPr lang="fr-FR" dirty="0"/>
              <a:t>Media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46C5D7CD-591A-4255-8DF3-9B407DC85865}"/>
              </a:ext>
            </a:extLst>
          </p:cNvPr>
          <p:cNvSpPr txBox="1"/>
          <p:nvPr/>
        </p:nvSpPr>
        <p:spPr>
          <a:xfrm rot="16200000">
            <a:off x="-176641" y="4281291"/>
            <a:ext cx="1138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Influencer</a:t>
            </a:r>
          </a:p>
        </p:txBody>
      </p: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6624F79D-E49E-40ED-8717-680B63C0477D}"/>
              </a:ext>
            </a:extLst>
          </p:cNvPr>
          <p:cNvCxnSpPr/>
          <p:nvPr/>
        </p:nvCxnSpPr>
        <p:spPr>
          <a:xfrm>
            <a:off x="208038" y="2535162"/>
            <a:ext cx="1121954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Connecteur droit 25">
            <a:extLst>
              <a:ext uri="{FF2B5EF4-FFF2-40B4-BE49-F238E27FC236}">
                <a16:creationId xmlns:a16="http://schemas.microsoft.com/office/drawing/2014/main" id="{8BE341F7-AC80-43CA-B619-82B436CC2406}"/>
              </a:ext>
            </a:extLst>
          </p:cNvPr>
          <p:cNvCxnSpPr/>
          <p:nvPr/>
        </p:nvCxnSpPr>
        <p:spPr>
          <a:xfrm>
            <a:off x="208038" y="3887409"/>
            <a:ext cx="1121954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1C6FD4B7-DE22-4DC9-86ED-994E087D72EF}"/>
              </a:ext>
            </a:extLst>
          </p:cNvPr>
          <p:cNvCxnSpPr>
            <a:cxnSpLocks/>
          </p:cNvCxnSpPr>
          <p:nvPr/>
        </p:nvCxnSpPr>
        <p:spPr>
          <a:xfrm>
            <a:off x="841833" y="1417562"/>
            <a:ext cx="12546" cy="361775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Organigramme : Procédé 13">
            <a:extLst>
              <a:ext uri="{FF2B5EF4-FFF2-40B4-BE49-F238E27FC236}">
                <a16:creationId xmlns:a16="http://schemas.microsoft.com/office/drawing/2014/main" id="{F0989119-A08F-4EB6-A358-14977F92CE2C}"/>
              </a:ext>
            </a:extLst>
          </p:cNvPr>
          <p:cNvSpPr/>
          <p:nvPr/>
        </p:nvSpPr>
        <p:spPr>
          <a:xfrm>
            <a:off x="1035360" y="1679662"/>
            <a:ext cx="815218" cy="544277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err="1"/>
              <a:t>Subscribe</a:t>
            </a:r>
            <a:endParaRPr lang="fr-FR" sz="1200" dirty="0"/>
          </a:p>
        </p:txBody>
      </p:sp>
      <p:sp>
        <p:nvSpPr>
          <p:cNvPr id="28" name="Organigramme : Procédé 27">
            <a:extLst>
              <a:ext uri="{FF2B5EF4-FFF2-40B4-BE49-F238E27FC236}">
                <a16:creationId xmlns:a16="http://schemas.microsoft.com/office/drawing/2014/main" id="{77433249-3E86-4B50-92C6-3CDC560550B0}"/>
              </a:ext>
            </a:extLst>
          </p:cNvPr>
          <p:cNvSpPr/>
          <p:nvPr/>
        </p:nvSpPr>
        <p:spPr>
          <a:xfrm>
            <a:off x="936182" y="2890992"/>
            <a:ext cx="1013575" cy="544277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/>
              <a:t>Check </a:t>
            </a:r>
            <a:r>
              <a:rPr lang="fr-FR" sz="1200" dirty="0" err="1"/>
              <a:t>Subscription</a:t>
            </a:r>
            <a:endParaRPr lang="fr-FR" sz="1200" dirty="0"/>
          </a:p>
        </p:txBody>
      </p:sp>
      <p:cxnSp>
        <p:nvCxnSpPr>
          <p:cNvPr id="3" name="Connecteur droit avec flèche 2">
            <a:extLst>
              <a:ext uri="{FF2B5EF4-FFF2-40B4-BE49-F238E27FC236}">
                <a16:creationId xmlns:a16="http://schemas.microsoft.com/office/drawing/2014/main" id="{15BEE614-A5CE-4CFF-B54F-3E9A770D6E56}"/>
              </a:ext>
            </a:extLst>
          </p:cNvPr>
          <p:cNvCxnSpPr>
            <a:stCxn id="14" idx="2"/>
            <a:endCxn id="28" idx="0"/>
          </p:cNvCxnSpPr>
          <p:nvPr/>
        </p:nvCxnSpPr>
        <p:spPr>
          <a:xfrm>
            <a:off x="1442969" y="2223939"/>
            <a:ext cx="1" cy="6670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Organigramme : Décision 69">
            <a:extLst>
              <a:ext uri="{FF2B5EF4-FFF2-40B4-BE49-F238E27FC236}">
                <a16:creationId xmlns:a16="http://schemas.microsoft.com/office/drawing/2014/main" id="{B6B95522-1D80-40B1-99AE-D8EE295C7571}"/>
              </a:ext>
            </a:extLst>
          </p:cNvPr>
          <p:cNvSpPr/>
          <p:nvPr/>
        </p:nvSpPr>
        <p:spPr>
          <a:xfrm>
            <a:off x="2196100" y="2901724"/>
            <a:ext cx="732981" cy="524447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/>
              <a:t>Ok</a:t>
            </a:r>
          </a:p>
        </p:txBody>
      </p:sp>
      <p:sp>
        <p:nvSpPr>
          <p:cNvPr id="72" name="Organigramme : Procédé 71">
            <a:extLst>
              <a:ext uri="{FF2B5EF4-FFF2-40B4-BE49-F238E27FC236}">
                <a16:creationId xmlns:a16="http://schemas.microsoft.com/office/drawing/2014/main" id="{64459433-B3DE-49B3-92AB-08A8D501B95E}"/>
              </a:ext>
            </a:extLst>
          </p:cNvPr>
          <p:cNvSpPr/>
          <p:nvPr/>
        </p:nvSpPr>
        <p:spPr>
          <a:xfrm>
            <a:off x="2060618" y="2223504"/>
            <a:ext cx="1013575" cy="544277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err="1"/>
              <a:t>Refine</a:t>
            </a:r>
            <a:r>
              <a:rPr lang="fr-FR" sz="1200" dirty="0"/>
              <a:t> </a:t>
            </a:r>
            <a:r>
              <a:rPr lang="fr-FR" sz="1200" dirty="0" err="1"/>
              <a:t>Subscription</a:t>
            </a:r>
            <a:endParaRPr lang="fr-FR" sz="1200" dirty="0"/>
          </a:p>
        </p:txBody>
      </p:sp>
      <p:cxnSp>
        <p:nvCxnSpPr>
          <p:cNvPr id="38" name="Connecteur droit avec flèche 37">
            <a:extLst>
              <a:ext uri="{FF2B5EF4-FFF2-40B4-BE49-F238E27FC236}">
                <a16:creationId xmlns:a16="http://schemas.microsoft.com/office/drawing/2014/main" id="{776B8D78-378D-48AE-8F76-3AFD7545F8E0}"/>
              </a:ext>
            </a:extLst>
          </p:cNvPr>
          <p:cNvCxnSpPr>
            <a:cxnSpLocks/>
            <a:endCxn id="70" idx="1"/>
          </p:cNvCxnSpPr>
          <p:nvPr/>
        </p:nvCxnSpPr>
        <p:spPr>
          <a:xfrm>
            <a:off x="2056193" y="3163131"/>
            <a:ext cx="139907" cy="8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>
            <a:extLst>
              <a:ext uri="{FF2B5EF4-FFF2-40B4-BE49-F238E27FC236}">
                <a16:creationId xmlns:a16="http://schemas.microsoft.com/office/drawing/2014/main" id="{01A95E84-BC05-4B88-A31E-6CA61CB0C96C}"/>
              </a:ext>
            </a:extLst>
          </p:cNvPr>
          <p:cNvCxnSpPr>
            <a:stCxn id="70" idx="0"/>
            <a:endCxn id="72" idx="2"/>
          </p:cNvCxnSpPr>
          <p:nvPr/>
        </p:nvCxnSpPr>
        <p:spPr>
          <a:xfrm flipV="1">
            <a:off x="2562591" y="2767781"/>
            <a:ext cx="4815" cy="1339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Organigramme : Procédé 83">
            <a:extLst>
              <a:ext uri="{FF2B5EF4-FFF2-40B4-BE49-F238E27FC236}">
                <a16:creationId xmlns:a16="http://schemas.microsoft.com/office/drawing/2014/main" id="{A35E22E5-BA73-40A3-91FA-E643771D13AF}"/>
              </a:ext>
            </a:extLst>
          </p:cNvPr>
          <p:cNvSpPr/>
          <p:nvPr/>
        </p:nvSpPr>
        <p:spPr>
          <a:xfrm>
            <a:off x="3360277" y="2596450"/>
            <a:ext cx="873272" cy="544277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err="1"/>
              <a:t>Notify</a:t>
            </a:r>
            <a:endParaRPr lang="fr-FR" sz="1200" dirty="0"/>
          </a:p>
          <a:p>
            <a:pPr algn="ctr"/>
            <a:r>
              <a:rPr lang="fr-FR" sz="1200" dirty="0" err="1"/>
              <a:t>Accept</a:t>
            </a:r>
            <a:endParaRPr lang="fr-FR" sz="1200" dirty="0"/>
          </a:p>
        </p:txBody>
      </p:sp>
      <p:sp>
        <p:nvSpPr>
          <p:cNvPr id="49" name="Organigramme : Document 48">
            <a:extLst>
              <a:ext uri="{FF2B5EF4-FFF2-40B4-BE49-F238E27FC236}">
                <a16:creationId xmlns:a16="http://schemas.microsoft.com/office/drawing/2014/main" id="{BFBA8981-5907-4305-9B26-CB99D2BE4DFC}"/>
              </a:ext>
            </a:extLst>
          </p:cNvPr>
          <p:cNvSpPr/>
          <p:nvPr/>
        </p:nvSpPr>
        <p:spPr>
          <a:xfrm>
            <a:off x="3302811" y="1641870"/>
            <a:ext cx="981750" cy="665447"/>
          </a:xfrm>
          <a:prstGeom prst="flowChart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/>
              <a:t>Mail</a:t>
            </a:r>
          </a:p>
        </p:txBody>
      </p:sp>
      <p:cxnSp>
        <p:nvCxnSpPr>
          <p:cNvPr id="53" name="Connecteur droit avec flèche 52">
            <a:extLst>
              <a:ext uri="{FF2B5EF4-FFF2-40B4-BE49-F238E27FC236}">
                <a16:creationId xmlns:a16="http://schemas.microsoft.com/office/drawing/2014/main" id="{867251CB-BB19-427A-9B0E-3201B4324A00}"/>
              </a:ext>
            </a:extLst>
          </p:cNvPr>
          <p:cNvCxnSpPr>
            <a:cxnSpLocks/>
            <a:stCxn id="84" idx="0"/>
            <a:endCxn id="49" idx="2"/>
          </p:cNvCxnSpPr>
          <p:nvPr/>
        </p:nvCxnSpPr>
        <p:spPr>
          <a:xfrm flipH="1" flipV="1">
            <a:off x="3793686" y="2263324"/>
            <a:ext cx="3227" cy="3331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ZoneTexte 58">
            <a:extLst>
              <a:ext uri="{FF2B5EF4-FFF2-40B4-BE49-F238E27FC236}">
                <a16:creationId xmlns:a16="http://schemas.microsoft.com/office/drawing/2014/main" id="{37FA7E2F-5C8F-406D-A90E-B60D6595F2E4}"/>
              </a:ext>
            </a:extLst>
          </p:cNvPr>
          <p:cNvSpPr txBox="1"/>
          <p:nvPr/>
        </p:nvSpPr>
        <p:spPr>
          <a:xfrm>
            <a:off x="2832706" y="2970070"/>
            <a:ext cx="3676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/>
              <a:t>Yes</a:t>
            </a:r>
          </a:p>
        </p:txBody>
      </p:sp>
      <p:sp>
        <p:nvSpPr>
          <p:cNvPr id="96" name="ZoneTexte 95">
            <a:extLst>
              <a:ext uri="{FF2B5EF4-FFF2-40B4-BE49-F238E27FC236}">
                <a16:creationId xmlns:a16="http://schemas.microsoft.com/office/drawing/2014/main" id="{CE5FAC23-BE7C-410A-B035-9FADBA679CA0}"/>
              </a:ext>
            </a:extLst>
          </p:cNvPr>
          <p:cNvSpPr txBox="1"/>
          <p:nvPr/>
        </p:nvSpPr>
        <p:spPr>
          <a:xfrm>
            <a:off x="2515913" y="2744924"/>
            <a:ext cx="3676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/>
              <a:t>No</a:t>
            </a:r>
          </a:p>
        </p:txBody>
      </p:sp>
      <p:cxnSp>
        <p:nvCxnSpPr>
          <p:cNvPr id="99" name="Connecteur droit 98">
            <a:extLst>
              <a:ext uri="{FF2B5EF4-FFF2-40B4-BE49-F238E27FC236}">
                <a16:creationId xmlns:a16="http://schemas.microsoft.com/office/drawing/2014/main" id="{3D9E9F88-834D-43E8-9309-74F3A012E8D8}"/>
              </a:ext>
            </a:extLst>
          </p:cNvPr>
          <p:cNvCxnSpPr/>
          <p:nvPr/>
        </p:nvCxnSpPr>
        <p:spPr>
          <a:xfrm>
            <a:off x="4347038" y="1417562"/>
            <a:ext cx="0" cy="361889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ZoneTexte 59">
            <a:extLst>
              <a:ext uri="{FF2B5EF4-FFF2-40B4-BE49-F238E27FC236}">
                <a16:creationId xmlns:a16="http://schemas.microsoft.com/office/drawing/2014/main" id="{ABDFCDFC-6535-4EE9-9151-C4CB1BE5C77E}"/>
              </a:ext>
            </a:extLst>
          </p:cNvPr>
          <p:cNvSpPr txBox="1"/>
          <p:nvPr/>
        </p:nvSpPr>
        <p:spPr>
          <a:xfrm>
            <a:off x="841834" y="1030514"/>
            <a:ext cx="3263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Brand </a:t>
            </a:r>
            <a:r>
              <a:rPr lang="fr-FR" dirty="0" err="1"/>
              <a:t>Subscription</a:t>
            </a:r>
            <a:endParaRPr lang="fr-FR" dirty="0"/>
          </a:p>
        </p:txBody>
      </p:sp>
      <p:sp>
        <p:nvSpPr>
          <p:cNvPr id="150" name="ZoneTexte 149">
            <a:extLst>
              <a:ext uri="{FF2B5EF4-FFF2-40B4-BE49-F238E27FC236}">
                <a16:creationId xmlns:a16="http://schemas.microsoft.com/office/drawing/2014/main" id="{D62C827E-36BB-489B-9597-0084092BF73A}"/>
              </a:ext>
            </a:extLst>
          </p:cNvPr>
          <p:cNvSpPr txBox="1"/>
          <p:nvPr/>
        </p:nvSpPr>
        <p:spPr>
          <a:xfrm>
            <a:off x="4347038" y="1032936"/>
            <a:ext cx="6156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Influencer </a:t>
            </a:r>
            <a:r>
              <a:rPr lang="fr-FR" dirty="0" err="1"/>
              <a:t>Subscription</a:t>
            </a:r>
            <a:endParaRPr lang="fr-FR" dirty="0"/>
          </a:p>
        </p:txBody>
      </p:sp>
      <p:sp>
        <p:nvSpPr>
          <p:cNvPr id="152" name="Organigramme : Procédé 151">
            <a:extLst>
              <a:ext uri="{FF2B5EF4-FFF2-40B4-BE49-F238E27FC236}">
                <a16:creationId xmlns:a16="http://schemas.microsoft.com/office/drawing/2014/main" id="{3F5B18AE-B73C-416D-B2D0-2481F3205B4F}"/>
              </a:ext>
            </a:extLst>
          </p:cNvPr>
          <p:cNvSpPr/>
          <p:nvPr/>
        </p:nvSpPr>
        <p:spPr>
          <a:xfrm>
            <a:off x="4419609" y="4189795"/>
            <a:ext cx="815218" cy="544277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/>
              <a:t>Log in</a:t>
            </a:r>
          </a:p>
        </p:txBody>
      </p:sp>
      <p:sp>
        <p:nvSpPr>
          <p:cNvPr id="153" name="Organigramme : Procédé 152">
            <a:extLst>
              <a:ext uri="{FF2B5EF4-FFF2-40B4-BE49-F238E27FC236}">
                <a16:creationId xmlns:a16="http://schemas.microsoft.com/office/drawing/2014/main" id="{CE406596-A158-468E-8E68-F553F466DEC1}"/>
              </a:ext>
            </a:extLst>
          </p:cNvPr>
          <p:cNvSpPr/>
          <p:nvPr/>
        </p:nvSpPr>
        <p:spPr>
          <a:xfrm>
            <a:off x="5413837" y="4189795"/>
            <a:ext cx="815218" cy="544277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err="1"/>
              <a:t>Populate</a:t>
            </a:r>
            <a:r>
              <a:rPr lang="fr-FR" sz="1200" dirty="0"/>
              <a:t> profile</a:t>
            </a:r>
          </a:p>
        </p:txBody>
      </p:sp>
      <p:sp>
        <p:nvSpPr>
          <p:cNvPr id="158" name="Organigramme : Procédé 157">
            <a:extLst>
              <a:ext uri="{FF2B5EF4-FFF2-40B4-BE49-F238E27FC236}">
                <a16:creationId xmlns:a16="http://schemas.microsoft.com/office/drawing/2014/main" id="{BCE3F915-8040-4986-A2D6-67173B0D3A9F}"/>
              </a:ext>
            </a:extLst>
          </p:cNvPr>
          <p:cNvSpPr/>
          <p:nvPr/>
        </p:nvSpPr>
        <p:spPr>
          <a:xfrm>
            <a:off x="6381461" y="2919801"/>
            <a:ext cx="815218" cy="544277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/>
              <a:t>Check profile</a:t>
            </a:r>
          </a:p>
        </p:txBody>
      </p:sp>
      <p:sp>
        <p:nvSpPr>
          <p:cNvPr id="162" name="Organigramme : Décision 161">
            <a:extLst>
              <a:ext uri="{FF2B5EF4-FFF2-40B4-BE49-F238E27FC236}">
                <a16:creationId xmlns:a16="http://schemas.microsoft.com/office/drawing/2014/main" id="{FA6DEE00-B487-4EB0-B99B-991A0084B062}"/>
              </a:ext>
            </a:extLst>
          </p:cNvPr>
          <p:cNvSpPr/>
          <p:nvPr/>
        </p:nvSpPr>
        <p:spPr>
          <a:xfrm>
            <a:off x="7452643" y="2930174"/>
            <a:ext cx="732981" cy="524447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/>
              <a:t>Ok</a:t>
            </a:r>
          </a:p>
        </p:txBody>
      </p:sp>
      <p:sp>
        <p:nvSpPr>
          <p:cNvPr id="165" name="Organigramme : Procédé 164">
            <a:extLst>
              <a:ext uri="{FF2B5EF4-FFF2-40B4-BE49-F238E27FC236}">
                <a16:creationId xmlns:a16="http://schemas.microsoft.com/office/drawing/2014/main" id="{34AF6999-CD0B-4B45-BE5E-47E9ADE86E8B}"/>
              </a:ext>
            </a:extLst>
          </p:cNvPr>
          <p:cNvSpPr/>
          <p:nvPr/>
        </p:nvSpPr>
        <p:spPr>
          <a:xfrm>
            <a:off x="9576119" y="2575317"/>
            <a:ext cx="873272" cy="544277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err="1"/>
              <a:t>Notify</a:t>
            </a:r>
            <a:endParaRPr lang="fr-FR" sz="1200" dirty="0"/>
          </a:p>
          <a:p>
            <a:pPr algn="ctr"/>
            <a:r>
              <a:rPr lang="fr-FR" sz="1200" dirty="0" err="1"/>
              <a:t>Accept</a:t>
            </a:r>
            <a:endParaRPr lang="fr-FR" sz="1200" dirty="0"/>
          </a:p>
        </p:txBody>
      </p:sp>
      <p:sp>
        <p:nvSpPr>
          <p:cNvPr id="167" name="Organigramme : Document 166">
            <a:extLst>
              <a:ext uri="{FF2B5EF4-FFF2-40B4-BE49-F238E27FC236}">
                <a16:creationId xmlns:a16="http://schemas.microsoft.com/office/drawing/2014/main" id="{8EE997A3-C68F-4478-B74A-28A1CD335483}"/>
              </a:ext>
            </a:extLst>
          </p:cNvPr>
          <p:cNvSpPr/>
          <p:nvPr/>
        </p:nvSpPr>
        <p:spPr>
          <a:xfrm>
            <a:off x="9521880" y="4139116"/>
            <a:ext cx="981750" cy="665447"/>
          </a:xfrm>
          <a:prstGeom prst="flowChart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/>
              <a:t>Mail</a:t>
            </a:r>
          </a:p>
        </p:txBody>
      </p:sp>
      <p:cxnSp>
        <p:nvCxnSpPr>
          <p:cNvPr id="125" name="Connecteur droit avec flèche 124">
            <a:extLst>
              <a:ext uri="{FF2B5EF4-FFF2-40B4-BE49-F238E27FC236}">
                <a16:creationId xmlns:a16="http://schemas.microsoft.com/office/drawing/2014/main" id="{AECC50A2-204C-4977-800D-B995E063761D}"/>
              </a:ext>
            </a:extLst>
          </p:cNvPr>
          <p:cNvCxnSpPr>
            <a:stCxn id="152" idx="3"/>
            <a:endCxn id="153" idx="1"/>
          </p:cNvCxnSpPr>
          <p:nvPr/>
        </p:nvCxnSpPr>
        <p:spPr>
          <a:xfrm>
            <a:off x="5234827" y="4461934"/>
            <a:ext cx="1790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Organigramme : Procédé 171">
            <a:extLst>
              <a:ext uri="{FF2B5EF4-FFF2-40B4-BE49-F238E27FC236}">
                <a16:creationId xmlns:a16="http://schemas.microsoft.com/office/drawing/2014/main" id="{9D6D02EB-8DD4-460D-9BBF-C84626CA6957}"/>
              </a:ext>
            </a:extLst>
          </p:cNvPr>
          <p:cNvSpPr/>
          <p:nvPr/>
        </p:nvSpPr>
        <p:spPr>
          <a:xfrm>
            <a:off x="6381461" y="4189795"/>
            <a:ext cx="815218" cy="544277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err="1"/>
              <a:t>Submit</a:t>
            </a:r>
            <a:r>
              <a:rPr lang="fr-FR" sz="1200" dirty="0"/>
              <a:t> profile</a:t>
            </a:r>
          </a:p>
        </p:txBody>
      </p:sp>
      <p:cxnSp>
        <p:nvCxnSpPr>
          <p:cNvPr id="129" name="Connecteur droit avec flèche 128">
            <a:extLst>
              <a:ext uri="{FF2B5EF4-FFF2-40B4-BE49-F238E27FC236}">
                <a16:creationId xmlns:a16="http://schemas.microsoft.com/office/drawing/2014/main" id="{7379FAAC-93CD-474A-B74D-0AD7B3148B26}"/>
              </a:ext>
            </a:extLst>
          </p:cNvPr>
          <p:cNvCxnSpPr>
            <a:stCxn id="153" idx="3"/>
            <a:endCxn id="172" idx="1"/>
          </p:cNvCxnSpPr>
          <p:nvPr/>
        </p:nvCxnSpPr>
        <p:spPr>
          <a:xfrm>
            <a:off x="6229055" y="4461934"/>
            <a:ext cx="15240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Connecteur droit avec flèche 130">
            <a:extLst>
              <a:ext uri="{FF2B5EF4-FFF2-40B4-BE49-F238E27FC236}">
                <a16:creationId xmlns:a16="http://schemas.microsoft.com/office/drawing/2014/main" id="{4FA88537-F059-48A5-9C91-6981C90036FC}"/>
              </a:ext>
            </a:extLst>
          </p:cNvPr>
          <p:cNvCxnSpPr>
            <a:stCxn id="172" idx="0"/>
            <a:endCxn id="158" idx="2"/>
          </p:cNvCxnSpPr>
          <p:nvPr/>
        </p:nvCxnSpPr>
        <p:spPr>
          <a:xfrm flipV="1">
            <a:off x="6789070" y="3464078"/>
            <a:ext cx="0" cy="7257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Connecteur droit avec flèche 132">
            <a:extLst>
              <a:ext uri="{FF2B5EF4-FFF2-40B4-BE49-F238E27FC236}">
                <a16:creationId xmlns:a16="http://schemas.microsoft.com/office/drawing/2014/main" id="{72CA663E-51A1-4AAA-B12A-213E89F4FA7B}"/>
              </a:ext>
            </a:extLst>
          </p:cNvPr>
          <p:cNvCxnSpPr>
            <a:stCxn id="158" idx="3"/>
            <a:endCxn id="162" idx="1"/>
          </p:cNvCxnSpPr>
          <p:nvPr/>
        </p:nvCxnSpPr>
        <p:spPr>
          <a:xfrm>
            <a:off x="7196679" y="3191940"/>
            <a:ext cx="255964" cy="4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2" name="Organigramme : Procédé 181">
            <a:extLst>
              <a:ext uri="{FF2B5EF4-FFF2-40B4-BE49-F238E27FC236}">
                <a16:creationId xmlns:a16="http://schemas.microsoft.com/office/drawing/2014/main" id="{226BF850-1ECB-4AEA-9D2D-FD9BBA0AEE84}"/>
              </a:ext>
            </a:extLst>
          </p:cNvPr>
          <p:cNvSpPr/>
          <p:nvPr/>
        </p:nvSpPr>
        <p:spPr>
          <a:xfrm>
            <a:off x="7409450" y="3644293"/>
            <a:ext cx="815218" cy="544277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err="1"/>
              <a:t>Refine</a:t>
            </a:r>
            <a:r>
              <a:rPr lang="fr-FR" sz="1200" dirty="0"/>
              <a:t> profile</a:t>
            </a:r>
          </a:p>
        </p:txBody>
      </p:sp>
      <p:sp>
        <p:nvSpPr>
          <p:cNvPr id="183" name="Organigramme : Procédé 182">
            <a:extLst>
              <a:ext uri="{FF2B5EF4-FFF2-40B4-BE49-F238E27FC236}">
                <a16:creationId xmlns:a16="http://schemas.microsoft.com/office/drawing/2014/main" id="{ACF6955C-4F94-4F0C-8FE7-77D5D7CF634D}"/>
              </a:ext>
            </a:extLst>
          </p:cNvPr>
          <p:cNvSpPr/>
          <p:nvPr/>
        </p:nvSpPr>
        <p:spPr>
          <a:xfrm>
            <a:off x="8574635" y="3240313"/>
            <a:ext cx="873272" cy="544277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err="1"/>
              <a:t>Notify</a:t>
            </a:r>
            <a:endParaRPr lang="fr-FR" sz="1200" dirty="0"/>
          </a:p>
          <a:p>
            <a:pPr algn="ctr"/>
            <a:r>
              <a:rPr lang="fr-FR" sz="1200" dirty="0" err="1"/>
              <a:t>Reject</a:t>
            </a:r>
            <a:endParaRPr lang="fr-FR" sz="1200" dirty="0"/>
          </a:p>
        </p:txBody>
      </p:sp>
      <p:cxnSp>
        <p:nvCxnSpPr>
          <p:cNvPr id="140" name="Connecteur droit avec flèche 139">
            <a:extLst>
              <a:ext uri="{FF2B5EF4-FFF2-40B4-BE49-F238E27FC236}">
                <a16:creationId xmlns:a16="http://schemas.microsoft.com/office/drawing/2014/main" id="{D5014E02-69CE-4073-AF11-561E17C9B9BE}"/>
              </a:ext>
            </a:extLst>
          </p:cNvPr>
          <p:cNvCxnSpPr>
            <a:stCxn id="162" idx="2"/>
            <a:endCxn id="182" idx="0"/>
          </p:cNvCxnSpPr>
          <p:nvPr/>
        </p:nvCxnSpPr>
        <p:spPr>
          <a:xfrm flipH="1">
            <a:off x="7817059" y="3454621"/>
            <a:ext cx="2075" cy="1896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Connecteur : en angle 141">
            <a:extLst>
              <a:ext uri="{FF2B5EF4-FFF2-40B4-BE49-F238E27FC236}">
                <a16:creationId xmlns:a16="http://schemas.microsoft.com/office/drawing/2014/main" id="{8DF59FE8-59BA-45A9-A18D-2D6C3A4CDF0B}"/>
              </a:ext>
            </a:extLst>
          </p:cNvPr>
          <p:cNvCxnSpPr>
            <a:stCxn id="162" idx="0"/>
            <a:endCxn id="165" idx="1"/>
          </p:cNvCxnSpPr>
          <p:nvPr/>
        </p:nvCxnSpPr>
        <p:spPr>
          <a:xfrm rot="5400000" flipH="1" flipV="1">
            <a:off x="8656267" y="2010323"/>
            <a:ext cx="82718" cy="175698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Connecteur : en angle 143">
            <a:extLst>
              <a:ext uri="{FF2B5EF4-FFF2-40B4-BE49-F238E27FC236}">
                <a16:creationId xmlns:a16="http://schemas.microsoft.com/office/drawing/2014/main" id="{B040D6A3-9D9B-4CEC-A8BE-4E8ACB7C8C77}"/>
              </a:ext>
            </a:extLst>
          </p:cNvPr>
          <p:cNvCxnSpPr>
            <a:stCxn id="162" idx="3"/>
            <a:endCxn id="183" idx="1"/>
          </p:cNvCxnSpPr>
          <p:nvPr/>
        </p:nvCxnSpPr>
        <p:spPr>
          <a:xfrm>
            <a:off x="8185624" y="3192398"/>
            <a:ext cx="389011" cy="32005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Connecteur : en angle 158">
            <a:extLst>
              <a:ext uri="{FF2B5EF4-FFF2-40B4-BE49-F238E27FC236}">
                <a16:creationId xmlns:a16="http://schemas.microsoft.com/office/drawing/2014/main" id="{EB0ECE63-4555-464A-97B9-4C65C9DC95A1}"/>
              </a:ext>
            </a:extLst>
          </p:cNvPr>
          <p:cNvCxnSpPr>
            <a:stCxn id="70" idx="3"/>
            <a:endCxn id="84" idx="1"/>
          </p:cNvCxnSpPr>
          <p:nvPr/>
        </p:nvCxnSpPr>
        <p:spPr>
          <a:xfrm flipV="1">
            <a:off x="2929081" y="2868589"/>
            <a:ext cx="431196" cy="29535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0" name="Organigramme : Procédé 199">
            <a:extLst>
              <a:ext uri="{FF2B5EF4-FFF2-40B4-BE49-F238E27FC236}">
                <a16:creationId xmlns:a16="http://schemas.microsoft.com/office/drawing/2014/main" id="{12731976-0237-4931-933D-E77E0F1ACF0D}"/>
              </a:ext>
            </a:extLst>
          </p:cNvPr>
          <p:cNvSpPr/>
          <p:nvPr/>
        </p:nvSpPr>
        <p:spPr>
          <a:xfrm>
            <a:off x="3361838" y="3227009"/>
            <a:ext cx="873272" cy="544277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/>
              <a:t>Cancel </a:t>
            </a:r>
            <a:r>
              <a:rPr lang="fr-FR" sz="1200" dirty="0" err="1"/>
              <a:t>Account</a:t>
            </a:r>
            <a:endParaRPr lang="fr-FR" sz="1200" dirty="0"/>
          </a:p>
        </p:txBody>
      </p:sp>
      <p:cxnSp>
        <p:nvCxnSpPr>
          <p:cNvPr id="164" name="Connecteur : en angle 163">
            <a:extLst>
              <a:ext uri="{FF2B5EF4-FFF2-40B4-BE49-F238E27FC236}">
                <a16:creationId xmlns:a16="http://schemas.microsoft.com/office/drawing/2014/main" id="{1BD16C3D-AB83-4C76-B13E-F09D07CE9D35}"/>
              </a:ext>
            </a:extLst>
          </p:cNvPr>
          <p:cNvCxnSpPr>
            <a:stCxn id="70" idx="2"/>
            <a:endCxn id="200" idx="1"/>
          </p:cNvCxnSpPr>
          <p:nvPr/>
        </p:nvCxnSpPr>
        <p:spPr>
          <a:xfrm rot="16200000" flipH="1">
            <a:off x="2925726" y="3063035"/>
            <a:ext cx="72977" cy="79924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ZoneTexte 203">
            <a:extLst>
              <a:ext uri="{FF2B5EF4-FFF2-40B4-BE49-F238E27FC236}">
                <a16:creationId xmlns:a16="http://schemas.microsoft.com/office/drawing/2014/main" id="{8336368A-D9FD-4AE1-AA41-64EAACF0EC6C}"/>
              </a:ext>
            </a:extLst>
          </p:cNvPr>
          <p:cNvSpPr txBox="1"/>
          <p:nvPr/>
        </p:nvSpPr>
        <p:spPr>
          <a:xfrm>
            <a:off x="2503725" y="3498624"/>
            <a:ext cx="5704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/>
              <a:t>Cancel</a:t>
            </a:r>
          </a:p>
        </p:txBody>
      </p:sp>
      <p:sp>
        <p:nvSpPr>
          <p:cNvPr id="205" name="ZoneTexte 204">
            <a:extLst>
              <a:ext uri="{FF2B5EF4-FFF2-40B4-BE49-F238E27FC236}">
                <a16:creationId xmlns:a16="http://schemas.microsoft.com/office/drawing/2014/main" id="{758DC8EC-F64B-4025-80BF-97DFB69CEE57}"/>
              </a:ext>
            </a:extLst>
          </p:cNvPr>
          <p:cNvSpPr txBox="1"/>
          <p:nvPr/>
        </p:nvSpPr>
        <p:spPr>
          <a:xfrm>
            <a:off x="7089912" y="3263920"/>
            <a:ext cx="8131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00" dirty="0" err="1"/>
              <a:t>Missing</a:t>
            </a:r>
            <a:r>
              <a:rPr lang="fr-FR" sz="1000" dirty="0"/>
              <a:t> Information</a:t>
            </a:r>
          </a:p>
        </p:txBody>
      </p:sp>
      <p:sp>
        <p:nvSpPr>
          <p:cNvPr id="206" name="ZoneTexte 205">
            <a:extLst>
              <a:ext uri="{FF2B5EF4-FFF2-40B4-BE49-F238E27FC236}">
                <a16:creationId xmlns:a16="http://schemas.microsoft.com/office/drawing/2014/main" id="{926D231F-5C95-4AB1-A553-37C5E9623AC7}"/>
              </a:ext>
            </a:extLst>
          </p:cNvPr>
          <p:cNvSpPr txBox="1"/>
          <p:nvPr/>
        </p:nvSpPr>
        <p:spPr>
          <a:xfrm>
            <a:off x="8125901" y="3144737"/>
            <a:ext cx="3676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/>
              <a:t>No</a:t>
            </a:r>
          </a:p>
        </p:txBody>
      </p:sp>
      <p:sp>
        <p:nvSpPr>
          <p:cNvPr id="211" name="ZoneTexte 210">
            <a:extLst>
              <a:ext uri="{FF2B5EF4-FFF2-40B4-BE49-F238E27FC236}">
                <a16:creationId xmlns:a16="http://schemas.microsoft.com/office/drawing/2014/main" id="{11F4C30B-2BEA-4321-BACB-F75720A95713}"/>
              </a:ext>
            </a:extLst>
          </p:cNvPr>
          <p:cNvSpPr txBox="1"/>
          <p:nvPr/>
        </p:nvSpPr>
        <p:spPr>
          <a:xfrm>
            <a:off x="7758217" y="2642594"/>
            <a:ext cx="3676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/>
              <a:t>Yes</a:t>
            </a:r>
          </a:p>
        </p:txBody>
      </p:sp>
      <p:cxnSp>
        <p:nvCxnSpPr>
          <p:cNvPr id="173" name="Connecteur droit avec flèche 172">
            <a:extLst>
              <a:ext uri="{FF2B5EF4-FFF2-40B4-BE49-F238E27FC236}">
                <a16:creationId xmlns:a16="http://schemas.microsoft.com/office/drawing/2014/main" id="{34A4B2AD-B535-4150-9A15-2B43DE7BD506}"/>
              </a:ext>
            </a:extLst>
          </p:cNvPr>
          <p:cNvCxnSpPr>
            <a:stCxn id="165" idx="2"/>
            <a:endCxn id="167" idx="0"/>
          </p:cNvCxnSpPr>
          <p:nvPr/>
        </p:nvCxnSpPr>
        <p:spPr>
          <a:xfrm>
            <a:off x="10012755" y="3119594"/>
            <a:ext cx="0" cy="10195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Connecteur : en angle 174">
            <a:extLst>
              <a:ext uri="{FF2B5EF4-FFF2-40B4-BE49-F238E27FC236}">
                <a16:creationId xmlns:a16="http://schemas.microsoft.com/office/drawing/2014/main" id="{518E92F9-C237-4BDD-A19F-AAFB3F27E145}"/>
              </a:ext>
            </a:extLst>
          </p:cNvPr>
          <p:cNvCxnSpPr>
            <a:stCxn id="183" idx="3"/>
            <a:endCxn id="167" idx="0"/>
          </p:cNvCxnSpPr>
          <p:nvPr/>
        </p:nvCxnSpPr>
        <p:spPr>
          <a:xfrm>
            <a:off x="9447907" y="3512452"/>
            <a:ext cx="564848" cy="62666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 : en angle 14">
            <a:extLst>
              <a:ext uri="{FF2B5EF4-FFF2-40B4-BE49-F238E27FC236}">
                <a16:creationId xmlns:a16="http://schemas.microsoft.com/office/drawing/2014/main" id="{CD291C30-66E9-41F2-8EAB-8E7845E09C2A}"/>
              </a:ext>
            </a:extLst>
          </p:cNvPr>
          <p:cNvCxnSpPr>
            <a:stCxn id="72" idx="1"/>
            <a:endCxn id="28" idx="0"/>
          </p:cNvCxnSpPr>
          <p:nvPr/>
        </p:nvCxnSpPr>
        <p:spPr>
          <a:xfrm rot="10800000" flipV="1">
            <a:off x="1442970" y="2495642"/>
            <a:ext cx="617648" cy="39534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 : en angle 8">
            <a:extLst>
              <a:ext uri="{FF2B5EF4-FFF2-40B4-BE49-F238E27FC236}">
                <a16:creationId xmlns:a16="http://schemas.microsoft.com/office/drawing/2014/main" id="{C716BA83-E3C1-4FC8-AE28-1102D6BD0E4E}"/>
              </a:ext>
            </a:extLst>
          </p:cNvPr>
          <p:cNvCxnSpPr>
            <a:stCxn id="182" idx="2"/>
            <a:endCxn id="172" idx="3"/>
          </p:cNvCxnSpPr>
          <p:nvPr/>
        </p:nvCxnSpPr>
        <p:spPr>
          <a:xfrm rot="5400000">
            <a:off x="7370187" y="4015062"/>
            <a:ext cx="273364" cy="62038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47030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7" name="Image 1036">
            <a:extLst>
              <a:ext uri="{FF2B5EF4-FFF2-40B4-BE49-F238E27FC236}">
                <a16:creationId xmlns:a16="http://schemas.microsoft.com/office/drawing/2014/main" id="{D55DE643-1822-4521-B7E2-E2887BBA03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8737" y="6229491"/>
            <a:ext cx="1320635" cy="406349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9FCC9E2E-6AC8-48C5-B42C-F0311AF2B18D}"/>
              </a:ext>
            </a:extLst>
          </p:cNvPr>
          <p:cNvSpPr txBox="1"/>
          <p:nvPr/>
        </p:nvSpPr>
        <p:spPr>
          <a:xfrm rot="16200000">
            <a:off x="23030" y="1777836"/>
            <a:ext cx="739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Brand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BC658EDC-D9D7-43C9-A2EF-8FD5D30DADEB}"/>
              </a:ext>
            </a:extLst>
          </p:cNvPr>
          <p:cNvSpPr txBox="1"/>
          <p:nvPr/>
        </p:nvSpPr>
        <p:spPr>
          <a:xfrm rot="16200000">
            <a:off x="102346" y="2839965"/>
            <a:ext cx="8577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err="1"/>
              <a:t>Salfatix</a:t>
            </a:r>
            <a:endParaRPr lang="fr-FR" dirty="0"/>
          </a:p>
          <a:p>
            <a:pPr algn="ctr"/>
            <a:r>
              <a:rPr lang="fr-FR" dirty="0"/>
              <a:t>Media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46C5D7CD-591A-4255-8DF3-9B407DC85865}"/>
              </a:ext>
            </a:extLst>
          </p:cNvPr>
          <p:cNvSpPr txBox="1"/>
          <p:nvPr/>
        </p:nvSpPr>
        <p:spPr>
          <a:xfrm rot="16200000">
            <a:off x="-176641" y="4281291"/>
            <a:ext cx="1138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Influencer</a:t>
            </a:r>
          </a:p>
        </p:txBody>
      </p: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6624F79D-E49E-40ED-8717-680B63C0477D}"/>
              </a:ext>
            </a:extLst>
          </p:cNvPr>
          <p:cNvCxnSpPr/>
          <p:nvPr/>
        </p:nvCxnSpPr>
        <p:spPr>
          <a:xfrm>
            <a:off x="208038" y="2535162"/>
            <a:ext cx="1121954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25">
            <a:extLst>
              <a:ext uri="{FF2B5EF4-FFF2-40B4-BE49-F238E27FC236}">
                <a16:creationId xmlns:a16="http://schemas.microsoft.com/office/drawing/2014/main" id="{8BE341F7-AC80-43CA-B619-82B436CC2406}"/>
              </a:ext>
            </a:extLst>
          </p:cNvPr>
          <p:cNvCxnSpPr/>
          <p:nvPr/>
        </p:nvCxnSpPr>
        <p:spPr>
          <a:xfrm>
            <a:off x="208038" y="3887409"/>
            <a:ext cx="1121954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1C6FD4B7-DE22-4DC9-86ED-994E087D72EF}"/>
              </a:ext>
            </a:extLst>
          </p:cNvPr>
          <p:cNvCxnSpPr/>
          <p:nvPr/>
        </p:nvCxnSpPr>
        <p:spPr>
          <a:xfrm>
            <a:off x="841833" y="1417562"/>
            <a:ext cx="0" cy="36188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rganigramme : Procédé 19">
            <a:extLst>
              <a:ext uri="{FF2B5EF4-FFF2-40B4-BE49-F238E27FC236}">
                <a16:creationId xmlns:a16="http://schemas.microsoft.com/office/drawing/2014/main" id="{DD99CCFA-6E41-4143-AEA3-9053340A55B9}"/>
              </a:ext>
            </a:extLst>
          </p:cNvPr>
          <p:cNvSpPr/>
          <p:nvPr/>
        </p:nvSpPr>
        <p:spPr>
          <a:xfrm>
            <a:off x="897483" y="1621017"/>
            <a:ext cx="873272" cy="544277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/>
              <a:t>Post Deal + Entrance </a:t>
            </a:r>
            <a:r>
              <a:rPr lang="fr-FR" sz="1200" dirty="0" err="1"/>
              <a:t>fee</a:t>
            </a:r>
            <a:endParaRPr lang="fr-FR" sz="1200" dirty="0"/>
          </a:p>
        </p:txBody>
      </p:sp>
      <p:sp>
        <p:nvSpPr>
          <p:cNvPr id="21" name="Organigramme : Procédé 20">
            <a:extLst>
              <a:ext uri="{FF2B5EF4-FFF2-40B4-BE49-F238E27FC236}">
                <a16:creationId xmlns:a16="http://schemas.microsoft.com/office/drawing/2014/main" id="{3CA8E706-1995-42FF-9DC0-B94A7A228AF6}"/>
              </a:ext>
            </a:extLst>
          </p:cNvPr>
          <p:cNvSpPr/>
          <p:nvPr/>
        </p:nvSpPr>
        <p:spPr>
          <a:xfrm>
            <a:off x="8678340" y="2898527"/>
            <a:ext cx="873272" cy="544277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err="1"/>
              <a:t>Prioritize</a:t>
            </a:r>
            <a:r>
              <a:rPr lang="fr-FR" sz="1200" dirty="0"/>
              <a:t> </a:t>
            </a:r>
            <a:r>
              <a:rPr lang="fr-FR" sz="1200" dirty="0" err="1"/>
              <a:t>Influencers</a:t>
            </a:r>
            <a:endParaRPr lang="fr-FR" sz="1200" dirty="0"/>
          </a:p>
        </p:txBody>
      </p:sp>
      <p:sp>
        <p:nvSpPr>
          <p:cNvPr id="22" name="Organigramme : Procédé 21">
            <a:extLst>
              <a:ext uri="{FF2B5EF4-FFF2-40B4-BE49-F238E27FC236}">
                <a16:creationId xmlns:a16="http://schemas.microsoft.com/office/drawing/2014/main" id="{60E36239-CC23-49E0-BA4B-4C349EC3970D}"/>
              </a:ext>
            </a:extLst>
          </p:cNvPr>
          <p:cNvSpPr/>
          <p:nvPr/>
        </p:nvSpPr>
        <p:spPr>
          <a:xfrm>
            <a:off x="9679830" y="2889788"/>
            <a:ext cx="873272" cy="544277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/>
              <a:t>Propose </a:t>
            </a:r>
            <a:r>
              <a:rPr lang="fr-FR" sz="1200" dirty="0" err="1"/>
              <a:t>Influencers</a:t>
            </a:r>
            <a:endParaRPr lang="fr-FR" sz="1200" dirty="0"/>
          </a:p>
        </p:txBody>
      </p:sp>
      <p:sp>
        <p:nvSpPr>
          <p:cNvPr id="25" name="Organigramme : Procédé 24">
            <a:extLst>
              <a:ext uri="{FF2B5EF4-FFF2-40B4-BE49-F238E27FC236}">
                <a16:creationId xmlns:a16="http://schemas.microsoft.com/office/drawing/2014/main" id="{7CEFBCD7-E76E-421B-A257-005FA957FF5F}"/>
              </a:ext>
            </a:extLst>
          </p:cNvPr>
          <p:cNvSpPr/>
          <p:nvPr/>
        </p:nvSpPr>
        <p:spPr>
          <a:xfrm>
            <a:off x="9679830" y="1746784"/>
            <a:ext cx="873272" cy="544277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err="1"/>
              <a:t>Validate</a:t>
            </a:r>
            <a:r>
              <a:rPr lang="fr-FR" sz="1200" dirty="0"/>
              <a:t> </a:t>
            </a:r>
            <a:r>
              <a:rPr lang="fr-FR" sz="1200" dirty="0" err="1"/>
              <a:t>Selection</a:t>
            </a:r>
            <a:endParaRPr lang="fr-FR" sz="1200" dirty="0"/>
          </a:p>
        </p:txBody>
      </p:sp>
      <p:sp>
        <p:nvSpPr>
          <p:cNvPr id="136" name="ZoneTexte 135">
            <a:extLst>
              <a:ext uri="{FF2B5EF4-FFF2-40B4-BE49-F238E27FC236}">
                <a16:creationId xmlns:a16="http://schemas.microsoft.com/office/drawing/2014/main" id="{018F7927-2C36-42AC-BBCD-7F18E9FECAC6}"/>
              </a:ext>
            </a:extLst>
          </p:cNvPr>
          <p:cNvSpPr txBox="1"/>
          <p:nvPr/>
        </p:nvSpPr>
        <p:spPr>
          <a:xfrm>
            <a:off x="4074261" y="3387112"/>
            <a:ext cx="3676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/>
              <a:t>No</a:t>
            </a:r>
          </a:p>
        </p:txBody>
      </p:sp>
      <p:sp>
        <p:nvSpPr>
          <p:cNvPr id="149" name="ZoneTexte 148">
            <a:extLst>
              <a:ext uri="{FF2B5EF4-FFF2-40B4-BE49-F238E27FC236}">
                <a16:creationId xmlns:a16="http://schemas.microsoft.com/office/drawing/2014/main" id="{8051665E-2263-454D-8547-010DBC33E13F}"/>
              </a:ext>
            </a:extLst>
          </p:cNvPr>
          <p:cNvSpPr txBox="1"/>
          <p:nvPr/>
        </p:nvSpPr>
        <p:spPr>
          <a:xfrm>
            <a:off x="4441945" y="3582316"/>
            <a:ext cx="88213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/>
              <a:t>If X=0 or </a:t>
            </a:r>
            <a:r>
              <a:rPr lang="fr-FR" sz="1000" dirty="0" err="1"/>
              <a:t>paid</a:t>
            </a:r>
            <a:endParaRPr lang="fr-FR" sz="1000" dirty="0"/>
          </a:p>
        </p:txBody>
      </p:sp>
      <p:cxnSp>
        <p:nvCxnSpPr>
          <p:cNvPr id="36" name="Connecteur droit avec flèche 35">
            <a:extLst>
              <a:ext uri="{FF2B5EF4-FFF2-40B4-BE49-F238E27FC236}">
                <a16:creationId xmlns:a16="http://schemas.microsoft.com/office/drawing/2014/main" id="{A9666096-94D9-41E6-9D33-44B560EBFB57}"/>
              </a:ext>
            </a:extLst>
          </p:cNvPr>
          <p:cNvCxnSpPr>
            <a:stCxn id="21" idx="3"/>
            <a:endCxn id="22" idx="1"/>
          </p:cNvCxnSpPr>
          <p:nvPr/>
        </p:nvCxnSpPr>
        <p:spPr>
          <a:xfrm flipV="1">
            <a:off x="9551612" y="3161927"/>
            <a:ext cx="128218" cy="87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avec flèche 38">
            <a:extLst>
              <a:ext uri="{FF2B5EF4-FFF2-40B4-BE49-F238E27FC236}">
                <a16:creationId xmlns:a16="http://schemas.microsoft.com/office/drawing/2014/main" id="{BBEE7AE6-2435-4DBA-B356-8DE3AA84813E}"/>
              </a:ext>
            </a:extLst>
          </p:cNvPr>
          <p:cNvCxnSpPr>
            <a:stCxn id="22" idx="0"/>
            <a:endCxn id="25" idx="2"/>
          </p:cNvCxnSpPr>
          <p:nvPr/>
        </p:nvCxnSpPr>
        <p:spPr>
          <a:xfrm flipV="1">
            <a:off x="10116466" y="2291061"/>
            <a:ext cx="0" cy="5987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ZoneTexte 84">
            <a:extLst>
              <a:ext uri="{FF2B5EF4-FFF2-40B4-BE49-F238E27FC236}">
                <a16:creationId xmlns:a16="http://schemas.microsoft.com/office/drawing/2014/main" id="{D43B1907-F00C-4BE6-98AE-F4CA0DA927DD}"/>
              </a:ext>
            </a:extLst>
          </p:cNvPr>
          <p:cNvSpPr txBox="1"/>
          <p:nvPr/>
        </p:nvSpPr>
        <p:spPr>
          <a:xfrm>
            <a:off x="8579603" y="1635906"/>
            <a:ext cx="118309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/>
              <a:t>Change budget, Change </a:t>
            </a:r>
            <a:r>
              <a:rPr lang="fr-FR" sz="1000" dirty="0" err="1"/>
              <a:t>influencers</a:t>
            </a:r>
            <a:endParaRPr lang="fr-FR" sz="1000" dirty="0"/>
          </a:p>
          <a:p>
            <a:endParaRPr lang="fr-FR" sz="1000" dirty="0"/>
          </a:p>
        </p:txBody>
      </p:sp>
      <p:sp>
        <p:nvSpPr>
          <p:cNvPr id="105" name="Organigramme : Procédé 104">
            <a:extLst>
              <a:ext uri="{FF2B5EF4-FFF2-40B4-BE49-F238E27FC236}">
                <a16:creationId xmlns:a16="http://schemas.microsoft.com/office/drawing/2014/main" id="{A54EACEF-A946-4E53-848C-603B6438C8C8}"/>
              </a:ext>
            </a:extLst>
          </p:cNvPr>
          <p:cNvSpPr/>
          <p:nvPr/>
        </p:nvSpPr>
        <p:spPr>
          <a:xfrm>
            <a:off x="10652291" y="2894319"/>
            <a:ext cx="873272" cy="544277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err="1"/>
              <a:t>Notify</a:t>
            </a:r>
            <a:r>
              <a:rPr lang="fr-FR" sz="1200" dirty="0"/>
              <a:t> </a:t>
            </a:r>
            <a:r>
              <a:rPr lang="fr-FR" sz="1200" dirty="0" err="1"/>
              <a:t>Influencers</a:t>
            </a:r>
            <a:endParaRPr lang="fr-FR" sz="1200" dirty="0"/>
          </a:p>
        </p:txBody>
      </p:sp>
      <p:cxnSp>
        <p:nvCxnSpPr>
          <p:cNvPr id="81" name="Connecteur : en angle 80">
            <a:extLst>
              <a:ext uri="{FF2B5EF4-FFF2-40B4-BE49-F238E27FC236}">
                <a16:creationId xmlns:a16="http://schemas.microsoft.com/office/drawing/2014/main" id="{DD0499BF-261C-408D-AC5D-15E5066E8F8B}"/>
              </a:ext>
            </a:extLst>
          </p:cNvPr>
          <p:cNvCxnSpPr>
            <a:stCxn id="25" idx="3"/>
            <a:endCxn id="105" idx="0"/>
          </p:cNvCxnSpPr>
          <p:nvPr/>
        </p:nvCxnSpPr>
        <p:spPr>
          <a:xfrm>
            <a:off x="10553102" y="2018923"/>
            <a:ext cx="535825" cy="87539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Organigramme : Document 109">
            <a:extLst>
              <a:ext uri="{FF2B5EF4-FFF2-40B4-BE49-F238E27FC236}">
                <a16:creationId xmlns:a16="http://schemas.microsoft.com/office/drawing/2014/main" id="{BDFF6AE2-20BD-40BB-A25E-0DF6896255E2}"/>
              </a:ext>
            </a:extLst>
          </p:cNvPr>
          <p:cNvSpPr/>
          <p:nvPr/>
        </p:nvSpPr>
        <p:spPr>
          <a:xfrm>
            <a:off x="10616176" y="4083924"/>
            <a:ext cx="945502" cy="665447"/>
          </a:xfrm>
          <a:prstGeom prst="flowChart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/>
              <a:t>Mail or</a:t>
            </a:r>
          </a:p>
          <a:p>
            <a:pPr algn="ctr"/>
            <a:r>
              <a:rPr lang="fr-FR" sz="1200" dirty="0"/>
              <a:t>Notification</a:t>
            </a:r>
          </a:p>
          <a:p>
            <a:pPr algn="ctr"/>
            <a:r>
              <a:rPr lang="fr-FR" sz="1200" dirty="0"/>
              <a:t>or SMS</a:t>
            </a:r>
          </a:p>
        </p:txBody>
      </p:sp>
      <p:cxnSp>
        <p:nvCxnSpPr>
          <p:cNvPr id="88" name="Connecteur droit avec flèche 87">
            <a:extLst>
              <a:ext uri="{FF2B5EF4-FFF2-40B4-BE49-F238E27FC236}">
                <a16:creationId xmlns:a16="http://schemas.microsoft.com/office/drawing/2014/main" id="{6015BF60-1357-47F3-9E11-6D1B2C03224C}"/>
              </a:ext>
            </a:extLst>
          </p:cNvPr>
          <p:cNvCxnSpPr>
            <a:stCxn id="105" idx="2"/>
            <a:endCxn id="110" idx="0"/>
          </p:cNvCxnSpPr>
          <p:nvPr/>
        </p:nvCxnSpPr>
        <p:spPr>
          <a:xfrm>
            <a:off x="11088927" y="3438596"/>
            <a:ext cx="0" cy="6453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Flèche : droite 88">
            <a:extLst>
              <a:ext uri="{FF2B5EF4-FFF2-40B4-BE49-F238E27FC236}">
                <a16:creationId xmlns:a16="http://schemas.microsoft.com/office/drawing/2014/main" id="{EE1E54CA-A1DE-43F5-B261-8728F2AB9FED}"/>
              </a:ext>
            </a:extLst>
          </p:cNvPr>
          <p:cNvSpPr/>
          <p:nvPr/>
        </p:nvSpPr>
        <p:spPr>
          <a:xfrm>
            <a:off x="854379" y="5375124"/>
            <a:ext cx="11052173" cy="161192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cxnSp>
        <p:nvCxnSpPr>
          <p:cNvPr id="117" name="Connecteur droit 116">
            <a:extLst>
              <a:ext uri="{FF2B5EF4-FFF2-40B4-BE49-F238E27FC236}">
                <a16:creationId xmlns:a16="http://schemas.microsoft.com/office/drawing/2014/main" id="{638CBB65-9A06-40F6-B5EA-395CC6F9C6D9}"/>
              </a:ext>
            </a:extLst>
          </p:cNvPr>
          <p:cNvCxnSpPr>
            <a:cxnSpLocks/>
          </p:cNvCxnSpPr>
          <p:nvPr/>
        </p:nvCxnSpPr>
        <p:spPr>
          <a:xfrm flipH="1" flipV="1">
            <a:off x="5859906" y="1399846"/>
            <a:ext cx="34248" cy="4313769"/>
          </a:xfrm>
          <a:prstGeom prst="line">
            <a:avLst/>
          </a:prstGeom>
          <a:ln w="254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Connecteur droit 120">
            <a:extLst>
              <a:ext uri="{FF2B5EF4-FFF2-40B4-BE49-F238E27FC236}">
                <a16:creationId xmlns:a16="http://schemas.microsoft.com/office/drawing/2014/main" id="{60873C9E-3216-45AD-A9D9-1B3E94ABA299}"/>
              </a:ext>
            </a:extLst>
          </p:cNvPr>
          <p:cNvCxnSpPr>
            <a:cxnSpLocks/>
          </p:cNvCxnSpPr>
          <p:nvPr/>
        </p:nvCxnSpPr>
        <p:spPr>
          <a:xfrm flipH="1" flipV="1">
            <a:off x="8579604" y="1381909"/>
            <a:ext cx="34248" cy="4313769"/>
          </a:xfrm>
          <a:prstGeom prst="line">
            <a:avLst/>
          </a:prstGeom>
          <a:ln w="254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onnecteur droit 121">
            <a:extLst>
              <a:ext uri="{FF2B5EF4-FFF2-40B4-BE49-F238E27FC236}">
                <a16:creationId xmlns:a16="http://schemas.microsoft.com/office/drawing/2014/main" id="{307F3F48-51E3-40F1-9337-9DCCE1CE61E8}"/>
              </a:ext>
            </a:extLst>
          </p:cNvPr>
          <p:cNvCxnSpPr>
            <a:cxnSpLocks/>
          </p:cNvCxnSpPr>
          <p:nvPr/>
        </p:nvCxnSpPr>
        <p:spPr>
          <a:xfrm flipH="1" flipV="1">
            <a:off x="11648969" y="1399845"/>
            <a:ext cx="34248" cy="4313769"/>
          </a:xfrm>
          <a:prstGeom prst="line">
            <a:avLst/>
          </a:prstGeom>
          <a:ln w="254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ZoneTexte 122">
            <a:extLst>
              <a:ext uri="{FF2B5EF4-FFF2-40B4-BE49-F238E27FC236}">
                <a16:creationId xmlns:a16="http://schemas.microsoft.com/office/drawing/2014/main" id="{CA73F814-36A4-42F1-B2BD-E87E3ABB582A}"/>
              </a:ext>
            </a:extLst>
          </p:cNvPr>
          <p:cNvSpPr txBox="1"/>
          <p:nvPr/>
        </p:nvSpPr>
        <p:spPr>
          <a:xfrm rot="16200000">
            <a:off x="206445" y="5117272"/>
            <a:ext cx="6495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Time</a:t>
            </a:r>
          </a:p>
          <a:p>
            <a:pPr algn="ctr"/>
            <a:r>
              <a:rPr lang="fr-FR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line</a:t>
            </a:r>
          </a:p>
        </p:txBody>
      </p:sp>
      <p:sp>
        <p:nvSpPr>
          <p:cNvPr id="125" name="ZoneTexte 124">
            <a:extLst>
              <a:ext uri="{FF2B5EF4-FFF2-40B4-BE49-F238E27FC236}">
                <a16:creationId xmlns:a16="http://schemas.microsoft.com/office/drawing/2014/main" id="{82580CD8-BBC0-4EB8-B01B-47A9CA6D0A52}"/>
              </a:ext>
            </a:extLst>
          </p:cNvPr>
          <p:cNvSpPr txBox="1"/>
          <p:nvPr/>
        </p:nvSpPr>
        <p:spPr>
          <a:xfrm rot="16200000">
            <a:off x="2219056" y="5671642"/>
            <a:ext cx="11192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Campaign</a:t>
            </a:r>
          </a:p>
          <a:p>
            <a:r>
              <a:rPr lang="fr-FR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Start Date</a:t>
            </a:r>
          </a:p>
        </p:txBody>
      </p:sp>
      <p:sp>
        <p:nvSpPr>
          <p:cNvPr id="126" name="ZoneTexte 125">
            <a:extLst>
              <a:ext uri="{FF2B5EF4-FFF2-40B4-BE49-F238E27FC236}">
                <a16:creationId xmlns:a16="http://schemas.microsoft.com/office/drawing/2014/main" id="{38602C86-4E7B-475E-BA18-D692192F792F}"/>
              </a:ext>
            </a:extLst>
          </p:cNvPr>
          <p:cNvSpPr txBox="1"/>
          <p:nvPr/>
        </p:nvSpPr>
        <p:spPr>
          <a:xfrm rot="16200000">
            <a:off x="5226843" y="5779304"/>
            <a:ext cx="12939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Selection</a:t>
            </a:r>
            <a:endParaRPr lang="fr-FR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r>
              <a:rPr lang="fr-FR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Milestone 1</a:t>
            </a:r>
          </a:p>
        </p:txBody>
      </p:sp>
      <p:sp>
        <p:nvSpPr>
          <p:cNvPr id="127" name="ZoneTexte 126">
            <a:extLst>
              <a:ext uri="{FF2B5EF4-FFF2-40B4-BE49-F238E27FC236}">
                <a16:creationId xmlns:a16="http://schemas.microsoft.com/office/drawing/2014/main" id="{6A1129A7-9A18-43BC-ADE2-81B1C5D62729}"/>
              </a:ext>
            </a:extLst>
          </p:cNvPr>
          <p:cNvSpPr txBox="1"/>
          <p:nvPr/>
        </p:nvSpPr>
        <p:spPr>
          <a:xfrm rot="16200000">
            <a:off x="4215623" y="5673096"/>
            <a:ext cx="11504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Selection</a:t>
            </a:r>
            <a:endParaRPr lang="fr-FR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r>
              <a:rPr lang="fr-FR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Start Date</a:t>
            </a:r>
          </a:p>
        </p:txBody>
      </p:sp>
      <p:sp>
        <p:nvSpPr>
          <p:cNvPr id="128" name="ZoneTexte 127">
            <a:extLst>
              <a:ext uri="{FF2B5EF4-FFF2-40B4-BE49-F238E27FC236}">
                <a16:creationId xmlns:a16="http://schemas.microsoft.com/office/drawing/2014/main" id="{AE936715-8C28-45F4-BAD7-F27D32607E66}"/>
              </a:ext>
            </a:extLst>
          </p:cNvPr>
          <p:cNvSpPr txBox="1"/>
          <p:nvPr/>
        </p:nvSpPr>
        <p:spPr>
          <a:xfrm rot="16200000">
            <a:off x="11136156" y="5622293"/>
            <a:ext cx="10492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Selection</a:t>
            </a:r>
            <a:endParaRPr lang="fr-FR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r>
              <a:rPr lang="fr-FR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End Date</a:t>
            </a:r>
          </a:p>
        </p:txBody>
      </p:sp>
      <p:sp>
        <p:nvSpPr>
          <p:cNvPr id="129" name="ZoneTexte 128">
            <a:extLst>
              <a:ext uri="{FF2B5EF4-FFF2-40B4-BE49-F238E27FC236}">
                <a16:creationId xmlns:a16="http://schemas.microsoft.com/office/drawing/2014/main" id="{5E992581-4F16-45DC-8E2A-FF96F5A3673E}"/>
              </a:ext>
            </a:extLst>
          </p:cNvPr>
          <p:cNvSpPr txBox="1"/>
          <p:nvPr/>
        </p:nvSpPr>
        <p:spPr>
          <a:xfrm rot="16200000">
            <a:off x="7966880" y="5775714"/>
            <a:ext cx="12939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Selection</a:t>
            </a:r>
            <a:endParaRPr lang="fr-FR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r>
              <a:rPr lang="fr-FR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Milestone 2</a:t>
            </a:r>
          </a:p>
        </p:txBody>
      </p:sp>
      <p:sp>
        <p:nvSpPr>
          <p:cNvPr id="74" name="ZoneTexte 73">
            <a:extLst>
              <a:ext uri="{FF2B5EF4-FFF2-40B4-BE49-F238E27FC236}">
                <a16:creationId xmlns:a16="http://schemas.microsoft.com/office/drawing/2014/main" id="{9FAF8809-2CB1-44B7-8EEF-2AF9F8B0A976}"/>
              </a:ext>
            </a:extLst>
          </p:cNvPr>
          <p:cNvSpPr txBox="1"/>
          <p:nvPr/>
        </p:nvSpPr>
        <p:spPr>
          <a:xfrm rot="16200000">
            <a:off x="23031" y="1777836"/>
            <a:ext cx="739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Brand</a:t>
            </a:r>
          </a:p>
        </p:txBody>
      </p:sp>
      <p:sp>
        <p:nvSpPr>
          <p:cNvPr id="75" name="ZoneTexte 74">
            <a:extLst>
              <a:ext uri="{FF2B5EF4-FFF2-40B4-BE49-F238E27FC236}">
                <a16:creationId xmlns:a16="http://schemas.microsoft.com/office/drawing/2014/main" id="{FA11AE09-68EC-4D1D-A223-124739065508}"/>
              </a:ext>
            </a:extLst>
          </p:cNvPr>
          <p:cNvSpPr txBox="1"/>
          <p:nvPr/>
        </p:nvSpPr>
        <p:spPr>
          <a:xfrm rot="16200000">
            <a:off x="102347" y="2839965"/>
            <a:ext cx="8577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err="1"/>
              <a:t>Salfatix</a:t>
            </a:r>
            <a:endParaRPr lang="fr-FR" dirty="0"/>
          </a:p>
          <a:p>
            <a:pPr algn="ctr"/>
            <a:r>
              <a:rPr lang="fr-FR" dirty="0"/>
              <a:t>Media</a:t>
            </a:r>
          </a:p>
        </p:txBody>
      </p:sp>
      <p:sp>
        <p:nvSpPr>
          <p:cNvPr id="76" name="ZoneTexte 75">
            <a:extLst>
              <a:ext uri="{FF2B5EF4-FFF2-40B4-BE49-F238E27FC236}">
                <a16:creationId xmlns:a16="http://schemas.microsoft.com/office/drawing/2014/main" id="{301329D6-CA76-48A5-B86B-22450DBE84CF}"/>
              </a:ext>
            </a:extLst>
          </p:cNvPr>
          <p:cNvSpPr txBox="1"/>
          <p:nvPr/>
        </p:nvSpPr>
        <p:spPr>
          <a:xfrm rot="16200000">
            <a:off x="-176640" y="4281291"/>
            <a:ext cx="1138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Influencer</a:t>
            </a:r>
          </a:p>
        </p:txBody>
      </p:sp>
      <p:cxnSp>
        <p:nvCxnSpPr>
          <p:cNvPr id="77" name="Connecteur droit 76">
            <a:extLst>
              <a:ext uri="{FF2B5EF4-FFF2-40B4-BE49-F238E27FC236}">
                <a16:creationId xmlns:a16="http://schemas.microsoft.com/office/drawing/2014/main" id="{01825E4C-C05D-4CB6-850B-46D3477EC6D5}"/>
              </a:ext>
            </a:extLst>
          </p:cNvPr>
          <p:cNvCxnSpPr/>
          <p:nvPr/>
        </p:nvCxnSpPr>
        <p:spPr>
          <a:xfrm>
            <a:off x="208039" y="2535162"/>
            <a:ext cx="1121954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cteur droit 77">
            <a:extLst>
              <a:ext uri="{FF2B5EF4-FFF2-40B4-BE49-F238E27FC236}">
                <a16:creationId xmlns:a16="http://schemas.microsoft.com/office/drawing/2014/main" id="{08298BD7-6962-49A4-ABFB-EB70410DBB08}"/>
              </a:ext>
            </a:extLst>
          </p:cNvPr>
          <p:cNvCxnSpPr/>
          <p:nvPr/>
        </p:nvCxnSpPr>
        <p:spPr>
          <a:xfrm>
            <a:off x="208039" y="3887409"/>
            <a:ext cx="1121954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necteur droit 78">
            <a:extLst>
              <a:ext uri="{FF2B5EF4-FFF2-40B4-BE49-F238E27FC236}">
                <a16:creationId xmlns:a16="http://schemas.microsoft.com/office/drawing/2014/main" id="{E927CF83-644E-4B85-B6C8-D6FDE81454F7}"/>
              </a:ext>
            </a:extLst>
          </p:cNvPr>
          <p:cNvCxnSpPr/>
          <p:nvPr/>
        </p:nvCxnSpPr>
        <p:spPr>
          <a:xfrm>
            <a:off x="841834" y="1417562"/>
            <a:ext cx="0" cy="36188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Organigramme : Procédé 85">
            <a:extLst>
              <a:ext uri="{FF2B5EF4-FFF2-40B4-BE49-F238E27FC236}">
                <a16:creationId xmlns:a16="http://schemas.microsoft.com/office/drawing/2014/main" id="{ED82B87F-98F1-4F17-9CD7-9CC88D025973}"/>
              </a:ext>
            </a:extLst>
          </p:cNvPr>
          <p:cNvSpPr/>
          <p:nvPr/>
        </p:nvSpPr>
        <p:spPr>
          <a:xfrm>
            <a:off x="897484" y="1621017"/>
            <a:ext cx="873272" cy="544277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/>
              <a:t>Post Deal + Entrance </a:t>
            </a:r>
            <a:r>
              <a:rPr lang="fr-FR" sz="1200" dirty="0" err="1"/>
              <a:t>fee</a:t>
            </a:r>
            <a:endParaRPr lang="fr-FR" sz="1200" dirty="0"/>
          </a:p>
        </p:txBody>
      </p:sp>
      <p:sp>
        <p:nvSpPr>
          <p:cNvPr id="87" name="Organigramme : Procédé 86">
            <a:extLst>
              <a:ext uri="{FF2B5EF4-FFF2-40B4-BE49-F238E27FC236}">
                <a16:creationId xmlns:a16="http://schemas.microsoft.com/office/drawing/2014/main" id="{D19D4D49-FBC0-4805-A32D-B5971465358A}"/>
              </a:ext>
            </a:extLst>
          </p:cNvPr>
          <p:cNvSpPr/>
          <p:nvPr/>
        </p:nvSpPr>
        <p:spPr>
          <a:xfrm>
            <a:off x="8678341" y="2898527"/>
            <a:ext cx="873272" cy="544277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err="1"/>
              <a:t>Prioritize</a:t>
            </a:r>
            <a:r>
              <a:rPr lang="fr-FR" sz="1200" dirty="0"/>
              <a:t> </a:t>
            </a:r>
            <a:r>
              <a:rPr lang="fr-FR" sz="1200" dirty="0" err="1"/>
              <a:t>Influencers</a:t>
            </a:r>
            <a:endParaRPr lang="fr-FR" sz="1200" dirty="0"/>
          </a:p>
        </p:txBody>
      </p:sp>
      <p:sp>
        <p:nvSpPr>
          <p:cNvPr id="90" name="Organigramme : Procédé 89">
            <a:extLst>
              <a:ext uri="{FF2B5EF4-FFF2-40B4-BE49-F238E27FC236}">
                <a16:creationId xmlns:a16="http://schemas.microsoft.com/office/drawing/2014/main" id="{DA7C2CDF-CBB0-44E2-8CBE-AE21554BAADB}"/>
              </a:ext>
            </a:extLst>
          </p:cNvPr>
          <p:cNvSpPr/>
          <p:nvPr/>
        </p:nvSpPr>
        <p:spPr>
          <a:xfrm>
            <a:off x="9679831" y="2889788"/>
            <a:ext cx="873272" cy="544277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/>
              <a:t>Propose </a:t>
            </a:r>
            <a:r>
              <a:rPr lang="fr-FR" sz="1200" dirty="0" err="1"/>
              <a:t>Influencers</a:t>
            </a:r>
            <a:endParaRPr lang="fr-FR" sz="1200" dirty="0"/>
          </a:p>
        </p:txBody>
      </p:sp>
      <p:sp>
        <p:nvSpPr>
          <p:cNvPr id="93" name="Organigramme : Procédé 92">
            <a:extLst>
              <a:ext uri="{FF2B5EF4-FFF2-40B4-BE49-F238E27FC236}">
                <a16:creationId xmlns:a16="http://schemas.microsoft.com/office/drawing/2014/main" id="{CAA7C0D1-707C-43E5-A8FF-38AFF58620C1}"/>
              </a:ext>
            </a:extLst>
          </p:cNvPr>
          <p:cNvSpPr/>
          <p:nvPr/>
        </p:nvSpPr>
        <p:spPr>
          <a:xfrm>
            <a:off x="9679831" y="1746784"/>
            <a:ext cx="873272" cy="544277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err="1"/>
              <a:t>Validate</a:t>
            </a:r>
            <a:r>
              <a:rPr lang="fr-FR" sz="1200" dirty="0"/>
              <a:t> </a:t>
            </a:r>
            <a:r>
              <a:rPr lang="fr-FR" sz="1200" dirty="0" err="1"/>
              <a:t>Selection</a:t>
            </a:r>
            <a:endParaRPr lang="fr-FR" sz="1200" dirty="0"/>
          </a:p>
        </p:txBody>
      </p:sp>
      <p:sp>
        <p:nvSpPr>
          <p:cNvPr id="138" name="ZoneTexte 137">
            <a:extLst>
              <a:ext uri="{FF2B5EF4-FFF2-40B4-BE49-F238E27FC236}">
                <a16:creationId xmlns:a16="http://schemas.microsoft.com/office/drawing/2014/main" id="{BE913D79-14CB-4857-B731-65E425168F98}"/>
              </a:ext>
            </a:extLst>
          </p:cNvPr>
          <p:cNvSpPr txBox="1"/>
          <p:nvPr/>
        </p:nvSpPr>
        <p:spPr>
          <a:xfrm>
            <a:off x="4074262" y="3387112"/>
            <a:ext cx="3676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/>
              <a:t>No</a:t>
            </a:r>
          </a:p>
        </p:txBody>
      </p:sp>
      <p:sp>
        <p:nvSpPr>
          <p:cNvPr id="144" name="ZoneTexte 143">
            <a:extLst>
              <a:ext uri="{FF2B5EF4-FFF2-40B4-BE49-F238E27FC236}">
                <a16:creationId xmlns:a16="http://schemas.microsoft.com/office/drawing/2014/main" id="{233BF2BF-D027-4EEC-BE61-AE50ECF5108F}"/>
              </a:ext>
            </a:extLst>
          </p:cNvPr>
          <p:cNvSpPr txBox="1"/>
          <p:nvPr/>
        </p:nvSpPr>
        <p:spPr>
          <a:xfrm>
            <a:off x="4441946" y="3582316"/>
            <a:ext cx="88213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/>
              <a:t>If X=0 or </a:t>
            </a:r>
            <a:r>
              <a:rPr lang="fr-FR" sz="1000" dirty="0" err="1"/>
              <a:t>paid</a:t>
            </a:r>
            <a:endParaRPr lang="fr-FR" sz="1000" dirty="0"/>
          </a:p>
        </p:txBody>
      </p:sp>
      <p:cxnSp>
        <p:nvCxnSpPr>
          <p:cNvPr id="155" name="Connecteur droit avec flèche 154">
            <a:extLst>
              <a:ext uri="{FF2B5EF4-FFF2-40B4-BE49-F238E27FC236}">
                <a16:creationId xmlns:a16="http://schemas.microsoft.com/office/drawing/2014/main" id="{B4750C28-D469-435C-A670-6DCF02CBBF00}"/>
              </a:ext>
            </a:extLst>
          </p:cNvPr>
          <p:cNvCxnSpPr>
            <a:stCxn id="87" idx="3"/>
            <a:endCxn id="90" idx="1"/>
          </p:cNvCxnSpPr>
          <p:nvPr/>
        </p:nvCxnSpPr>
        <p:spPr>
          <a:xfrm flipV="1">
            <a:off x="9551613" y="3161927"/>
            <a:ext cx="128218" cy="87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Connecteur droit avec flèche 155">
            <a:extLst>
              <a:ext uri="{FF2B5EF4-FFF2-40B4-BE49-F238E27FC236}">
                <a16:creationId xmlns:a16="http://schemas.microsoft.com/office/drawing/2014/main" id="{7F93E9D5-02CB-4552-8BF2-D84A5A8F540F}"/>
              </a:ext>
            </a:extLst>
          </p:cNvPr>
          <p:cNvCxnSpPr>
            <a:stCxn id="90" idx="0"/>
            <a:endCxn id="93" idx="2"/>
          </p:cNvCxnSpPr>
          <p:nvPr/>
        </p:nvCxnSpPr>
        <p:spPr>
          <a:xfrm flipV="1">
            <a:off x="10116467" y="2291061"/>
            <a:ext cx="0" cy="5987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Organigramme : Procédé 160">
            <a:extLst>
              <a:ext uri="{FF2B5EF4-FFF2-40B4-BE49-F238E27FC236}">
                <a16:creationId xmlns:a16="http://schemas.microsoft.com/office/drawing/2014/main" id="{7056FD98-173B-488E-9A2F-D204306F3AB2}"/>
              </a:ext>
            </a:extLst>
          </p:cNvPr>
          <p:cNvSpPr/>
          <p:nvPr/>
        </p:nvSpPr>
        <p:spPr>
          <a:xfrm>
            <a:off x="10652292" y="2894319"/>
            <a:ext cx="873272" cy="544277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err="1"/>
              <a:t>Notify</a:t>
            </a:r>
            <a:r>
              <a:rPr lang="fr-FR" sz="1200" dirty="0"/>
              <a:t> </a:t>
            </a:r>
            <a:r>
              <a:rPr lang="fr-FR" sz="1200" dirty="0" err="1"/>
              <a:t>Influencers</a:t>
            </a:r>
            <a:endParaRPr lang="fr-FR" sz="1200" dirty="0"/>
          </a:p>
        </p:txBody>
      </p:sp>
      <p:cxnSp>
        <p:nvCxnSpPr>
          <p:cNvPr id="162" name="Connecteur : en angle 161">
            <a:extLst>
              <a:ext uri="{FF2B5EF4-FFF2-40B4-BE49-F238E27FC236}">
                <a16:creationId xmlns:a16="http://schemas.microsoft.com/office/drawing/2014/main" id="{1C17A587-7409-4FF1-B14D-503ADC2CBA61}"/>
              </a:ext>
            </a:extLst>
          </p:cNvPr>
          <p:cNvCxnSpPr>
            <a:stCxn id="93" idx="3"/>
            <a:endCxn id="161" idx="0"/>
          </p:cNvCxnSpPr>
          <p:nvPr/>
        </p:nvCxnSpPr>
        <p:spPr>
          <a:xfrm>
            <a:off x="10553103" y="2018923"/>
            <a:ext cx="535825" cy="87539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Organigramme : Document 162">
            <a:extLst>
              <a:ext uri="{FF2B5EF4-FFF2-40B4-BE49-F238E27FC236}">
                <a16:creationId xmlns:a16="http://schemas.microsoft.com/office/drawing/2014/main" id="{EB4995B1-31DF-4C6F-8653-82F4DAF80697}"/>
              </a:ext>
            </a:extLst>
          </p:cNvPr>
          <p:cNvSpPr/>
          <p:nvPr/>
        </p:nvSpPr>
        <p:spPr>
          <a:xfrm>
            <a:off x="10616177" y="4083924"/>
            <a:ext cx="945502" cy="665447"/>
          </a:xfrm>
          <a:prstGeom prst="flowChart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/>
              <a:t>Mail or</a:t>
            </a:r>
          </a:p>
          <a:p>
            <a:pPr algn="ctr"/>
            <a:r>
              <a:rPr lang="fr-FR" sz="1200" dirty="0"/>
              <a:t>Notification</a:t>
            </a:r>
          </a:p>
          <a:p>
            <a:pPr algn="ctr"/>
            <a:r>
              <a:rPr lang="fr-FR" sz="1200" dirty="0"/>
              <a:t>or SMS</a:t>
            </a:r>
          </a:p>
        </p:txBody>
      </p:sp>
      <p:cxnSp>
        <p:nvCxnSpPr>
          <p:cNvPr id="164" name="Connecteur droit avec flèche 163">
            <a:extLst>
              <a:ext uri="{FF2B5EF4-FFF2-40B4-BE49-F238E27FC236}">
                <a16:creationId xmlns:a16="http://schemas.microsoft.com/office/drawing/2014/main" id="{AC78C78D-2C2D-4213-944C-B785CE98930C}"/>
              </a:ext>
            </a:extLst>
          </p:cNvPr>
          <p:cNvCxnSpPr>
            <a:stCxn id="161" idx="2"/>
            <a:endCxn id="163" idx="0"/>
          </p:cNvCxnSpPr>
          <p:nvPr/>
        </p:nvCxnSpPr>
        <p:spPr>
          <a:xfrm>
            <a:off x="11088928" y="3438596"/>
            <a:ext cx="0" cy="6453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ZoneTexte 178">
            <a:extLst>
              <a:ext uri="{FF2B5EF4-FFF2-40B4-BE49-F238E27FC236}">
                <a16:creationId xmlns:a16="http://schemas.microsoft.com/office/drawing/2014/main" id="{91329F00-65D9-4D75-B861-0131A9F56168}"/>
              </a:ext>
            </a:extLst>
          </p:cNvPr>
          <p:cNvSpPr txBox="1"/>
          <p:nvPr/>
        </p:nvSpPr>
        <p:spPr>
          <a:xfrm rot="16200000">
            <a:off x="23032" y="1777836"/>
            <a:ext cx="739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Brand</a:t>
            </a:r>
          </a:p>
        </p:txBody>
      </p:sp>
      <p:sp>
        <p:nvSpPr>
          <p:cNvPr id="180" name="ZoneTexte 179">
            <a:extLst>
              <a:ext uri="{FF2B5EF4-FFF2-40B4-BE49-F238E27FC236}">
                <a16:creationId xmlns:a16="http://schemas.microsoft.com/office/drawing/2014/main" id="{25304F0C-E266-4BD0-85B5-473DB4FACC92}"/>
              </a:ext>
            </a:extLst>
          </p:cNvPr>
          <p:cNvSpPr txBox="1"/>
          <p:nvPr/>
        </p:nvSpPr>
        <p:spPr>
          <a:xfrm rot="16200000">
            <a:off x="102348" y="2839965"/>
            <a:ext cx="8577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err="1"/>
              <a:t>Salfatix</a:t>
            </a:r>
            <a:endParaRPr lang="fr-FR" dirty="0"/>
          </a:p>
          <a:p>
            <a:pPr algn="ctr"/>
            <a:r>
              <a:rPr lang="fr-FR" dirty="0"/>
              <a:t>Media</a:t>
            </a:r>
          </a:p>
        </p:txBody>
      </p:sp>
      <p:sp>
        <p:nvSpPr>
          <p:cNvPr id="181" name="ZoneTexte 180">
            <a:extLst>
              <a:ext uri="{FF2B5EF4-FFF2-40B4-BE49-F238E27FC236}">
                <a16:creationId xmlns:a16="http://schemas.microsoft.com/office/drawing/2014/main" id="{E4969C50-FAC1-4FF3-88FF-4C4EF31A6133}"/>
              </a:ext>
            </a:extLst>
          </p:cNvPr>
          <p:cNvSpPr txBox="1"/>
          <p:nvPr/>
        </p:nvSpPr>
        <p:spPr>
          <a:xfrm rot="16200000">
            <a:off x="-176639" y="4281291"/>
            <a:ext cx="1138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Influencer</a:t>
            </a:r>
          </a:p>
        </p:txBody>
      </p:sp>
      <p:cxnSp>
        <p:nvCxnSpPr>
          <p:cNvPr id="182" name="Connecteur droit 181">
            <a:extLst>
              <a:ext uri="{FF2B5EF4-FFF2-40B4-BE49-F238E27FC236}">
                <a16:creationId xmlns:a16="http://schemas.microsoft.com/office/drawing/2014/main" id="{389B0FD9-04B0-4598-97F2-7EEB0A59C8A2}"/>
              </a:ext>
            </a:extLst>
          </p:cNvPr>
          <p:cNvCxnSpPr/>
          <p:nvPr/>
        </p:nvCxnSpPr>
        <p:spPr>
          <a:xfrm>
            <a:off x="208040" y="2535162"/>
            <a:ext cx="1121954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Connecteur droit 182">
            <a:extLst>
              <a:ext uri="{FF2B5EF4-FFF2-40B4-BE49-F238E27FC236}">
                <a16:creationId xmlns:a16="http://schemas.microsoft.com/office/drawing/2014/main" id="{E7B4D65E-428C-451C-9772-F98F41956189}"/>
              </a:ext>
            </a:extLst>
          </p:cNvPr>
          <p:cNvCxnSpPr/>
          <p:nvPr/>
        </p:nvCxnSpPr>
        <p:spPr>
          <a:xfrm>
            <a:off x="208040" y="3887409"/>
            <a:ext cx="1121954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Connecteur droit 183">
            <a:extLst>
              <a:ext uri="{FF2B5EF4-FFF2-40B4-BE49-F238E27FC236}">
                <a16:creationId xmlns:a16="http://schemas.microsoft.com/office/drawing/2014/main" id="{234279C8-5E05-4187-AA8B-69503E5C5763}"/>
              </a:ext>
            </a:extLst>
          </p:cNvPr>
          <p:cNvCxnSpPr/>
          <p:nvPr/>
        </p:nvCxnSpPr>
        <p:spPr>
          <a:xfrm>
            <a:off x="841835" y="1417562"/>
            <a:ext cx="0" cy="36188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Organigramme : Procédé 187">
            <a:extLst>
              <a:ext uri="{FF2B5EF4-FFF2-40B4-BE49-F238E27FC236}">
                <a16:creationId xmlns:a16="http://schemas.microsoft.com/office/drawing/2014/main" id="{A7B71BD1-F8B1-4576-B0F6-CE37EAFEC42C}"/>
              </a:ext>
            </a:extLst>
          </p:cNvPr>
          <p:cNvSpPr/>
          <p:nvPr/>
        </p:nvSpPr>
        <p:spPr>
          <a:xfrm>
            <a:off x="897485" y="1621017"/>
            <a:ext cx="873272" cy="544277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/>
              <a:t>Post Deal + Entrance </a:t>
            </a:r>
            <a:r>
              <a:rPr lang="fr-FR" sz="1200" dirty="0" err="1"/>
              <a:t>fee</a:t>
            </a:r>
            <a:endParaRPr lang="fr-FR" sz="1200" dirty="0"/>
          </a:p>
        </p:txBody>
      </p:sp>
      <p:sp>
        <p:nvSpPr>
          <p:cNvPr id="189" name="Organigramme : Procédé 188">
            <a:extLst>
              <a:ext uri="{FF2B5EF4-FFF2-40B4-BE49-F238E27FC236}">
                <a16:creationId xmlns:a16="http://schemas.microsoft.com/office/drawing/2014/main" id="{AF1B1649-474F-4255-993F-2538F651465C}"/>
              </a:ext>
            </a:extLst>
          </p:cNvPr>
          <p:cNvSpPr/>
          <p:nvPr/>
        </p:nvSpPr>
        <p:spPr>
          <a:xfrm>
            <a:off x="8678342" y="2898527"/>
            <a:ext cx="873272" cy="544277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err="1"/>
              <a:t>Prioritize</a:t>
            </a:r>
            <a:r>
              <a:rPr lang="fr-FR" sz="1200" dirty="0"/>
              <a:t> </a:t>
            </a:r>
            <a:r>
              <a:rPr lang="fr-FR" sz="1200" dirty="0" err="1"/>
              <a:t>Influencers</a:t>
            </a:r>
            <a:endParaRPr lang="fr-FR" sz="1200" dirty="0"/>
          </a:p>
        </p:txBody>
      </p:sp>
      <p:sp>
        <p:nvSpPr>
          <p:cNvPr id="190" name="Organigramme : Procédé 189">
            <a:extLst>
              <a:ext uri="{FF2B5EF4-FFF2-40B4-BE49-F238E27FC236}">
                <a16:creationId xmlns:a16="http://schemas.microsoft.com/office/drawing/2014/main" id="{3BAAD9C1-689E-4F62-959E-2AEB3A903F1B}"/>
              </a:ext>
            </a:extLst>
          </p:cNvPr>
          <p:cNvSpPr/>
          <p:nvPr/>
        </p:nvSpPr>
        <p:spPr>
          <a:xfrm>
            <a:off x="9679832" y="2889788"/>
            <a:ext cx="873272" cy="544277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/>
              <a:t>Propose </a:t>
            </a:r>
            <a:r>
              <a:rPr lang="fr-FR" sz="1200" dirty="0" err="1"/>
              <a:t>Influencers</a:t>
            </a:r>
            <a:endParaRPr lang="fr-FR" sz="1200" dirty="0"/>
          </a:p>
        </p:txBody>
      </p:sp>
      <p:sp>
        <p:nvSpPr>
          <p:cNvPr id="191" name="Organigramme : Procédé 190">
            <a:extLst>
              <a:ext uri="{FF2B5EF4-FFF2-40B4-BE49-F238E27FC236}">
                <a16:creationId xmlns:a16="http://schemas.microsoft.com/office/drawing/2014/main" id="{853BF721-36DF-40BE-8942-D70BD85987DF}"/>
              </a:ext>
            </a:extLst>
          </p:cNvPr>
          <p:cNvSpPr/>
          <p:nvPr/>
        </p:nvSpPr>
        <p:spPr>
          <a:xfrm>
            <a:off x="9679832" y="1746784"/>
            <a:ext cx="873272" cy="544277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err="1"/>
              <a:t>Validate</a:t>
            </a:r>
            <a:r>
              <a:rPr lang="fr-FR" sz="1200" dirty="0"/>
              <a:t> </a:t>
            </a:r>
            <a:r>
              <a:rPr lang="fr-FR" sz="1200" dirty="0" err="1"/>
              <a:t>Selection</a:t>
            </a:r>
            <a:endParaRPr lang="fr-FR" sz="1200" dirty="0"/>
          </a:p>
        </p:txBody>
      </p:sp>
      <p:sp>
        <p:nvSpPr>
          <p:cNvPr id="211" name="ZoneTexte 210">
            <a:extLst>
              <a:ext uri="{FF2B5EF4-FFF2-40B4-BE49-F238E27FC236}">
                <a16:creationId xmlns:a16="http://schemas.microsoft.com/office/drawing/2014/main" id="{58C535F0-FBEC-4BBD-80FB-BA8E9C5B859D}"/>
              </a:ext>
            </a:extLst>
          </p:cNvPr>
          <p:cNvSpPr txBox="1"/>
          <p:nvPr/>
        </p:nvSpPr>
        <p:spPr>
          <a:xfrm>
            <a:off x="4074263" y="3387112"/>
            <a:ext cx="3676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/>
              <a:t>No</a:t>
            </a:r>
          </a:p>
        </p:txBody>
      </p:sp>
      <p:sp>
        <p:nvSpPr>
          <p:cNvPr id="217" name="ZoneTexte 216">
            <a:extLst>
              <a:ext uri="{FF2B5EF4-FFF2-40B4-BE49-F238E27FC236}">
                <a16:creationId xmlns:a16="http://schemas.microsoft.com/office/drawing/2014/main" id="{130219E0-7A20-417C-9AB7-78BB372FD737}"/>
              </a:ext>
            </a:extLst>
          </p:cNvPr>
          <p:cNvSpPr txBox="1"/>
          <p:nvPr/>
        </p:nvSpPr>
        <p:spPr>
          <a:xfrm>
            <a:off x="4441947" y="3582316"/>
            <a:ext cx="88213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/>
              <a:t>If X=0 or </a:t>
            </a:r>
            <a:r>
              <a:rPr lang="fr-FR" sz="1000" dirty="0" err="1"/>
              <a:t>paid</a:t>
            </a:r>
            <a:endParaRPr lang="fr-FR" sz="1000" dirty="0"/>
          </a:p>
        </p:txBody>
      </p:sp>
      <p:cxnSp>
        <p:nvCxnSpPr>
          <p:cNvPr id="226" name="Connecteur droit avec flèche 225">
            <a:extLst>
              <a:ext uri="{FF2B5EF4-FFF2-40B4-BE49-F238E27FC236}">
                <a16:creationId xmlns:a16="http://schemas.microsoft.com/office/drawing/2014/main" id="{D890043A-33BD-409D-8143-51AC0517309F}"/>
              </a:ext>
            </a:extLst>
          </p:cNvPr>
          <p:cNvCxnSpPr>
            <a:stCxn id="189" idx="3"/>
            <a:endCxn id="190" idx="1"/>
          </p:cNvCxnSpPr>
          <p:nvPr/>
        </p:nvCxnSpPr>
        <p:spPr>
          <a:xfrm flipV="1">
            <a:off x="9551614" y="3161927"/>
            <a:ext cx="128218" cy="87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Connecteur droit avec flèche 226">
            <a:extLst>
              <a:ext uri="{FF2B5EF4-FFF2-40B4-BE49-F238E27FC236}">
                <a16:creationId xmlns:a16="http://schemas.microsoft.com/office/drawing/2014/main" id="{25A07A01-B923-4B94-9B28-582A745A8926}"/>
              </a:ext>
            </a:extLst>
          </p:cNvPr>
          <p:cNvCxnSpPr>
            <a:stCxn id="190" idx="0"/>
            <a:endCxn id="191" idx="2"/>
          </p:cNvCxnSpPr>
          <p:nvPr/>
        </p:nvCxnSpPr>
        <p:spPr>
          <a:xfrm flipV="1">
            <a:off x="10116468" y="2291061"/>
            <a:ext cx="0" cy="5987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2" name="Organigramme : Procédé 231">
            <a:extLst>
              <a:ext uri="{FF2B5EF4-FFF2-40B4-BE49-F238E27FC236}">
                <a16:creationId xmlns:a16="http://schemas.microsoft.com/office/drawing/2014/main" id="{A2F19D34-DEE9-4B2A-AB75-C6DB2880E4BC}"/>
              </a:ext>
            </a:extLst>
          </p:cNvPr>
          <p:cNvSpPr/>
          <p:nvPr/>
        </p:nvSpPr>
        <p:spPr>
          <a:xfrm>
            <a:off x="10652293" y="2894319"/>
            <a:ext cx="873272" cy="544277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err="1"/>
              <a:t>Notify</a:t>
            </a:r>
            <a:r>
              <a:rPr lang="fr-FR" sz="1200" dirty="0"/>
              <a:t> </a:t>
            </a:r>
            <a:r>
              <a:rPr lang="fr-FR" sz="1200" dirty="0" err="1"/>
              <a:t>Influencers</a:t>
            </a:r>
            <a:endParaRPr lang="fr-FR" sz="1200" dirty="0"/>
          </a:p>
        </p:txBody>
      </p:sp>
      <p:cxnSp>
        <p:nvCxnSpPr>
          <p:cNvPr id="233" name="Connecteur : en angle 232">
            <a:extLst>
              <a:ext uri="{FF2B5EF4-FFF2-40B4-BE49-F238E27FC236}">
                <a16:creationId xmlns:a16="http://schemas.microsoft.com/office/drawing/2014/main" id="{F2FF40EC-D277-4612-A001-D0E6338E348E}"/>
              </a:ext>
            </a:extLst>
          </p:cNvPr>
          <p:cNvCxnSpPr>
            <a:stCxn id="191" idx="3"/>
            <a:endCxn id="232" idx="0"/>
          </p:cNvCxnSpPr>
          <p:nvPr/>
        </p:nvCxnSpPr>
        <p:spPr>
          <a:xfrm>
            <a:off x="10553104" y="2018923"/>
            <a:ext cx="535825" cy="87539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4" name="Organigramme : Document 233">
            <a:extLst>
              <a:ext uri="{FF2B5EF4-FFF2-40B4-BE49-F238E27FC236}">
                <a16:creationId xmlns:a16="http://schemas.microsoft.com/office/drawing/2014/main" id="{1C14D8F0-4ABF-43E4-BE83-0318979B4855}"/>
              </a:ext>
            </a:extLst>
          </p:cNvPr>
          <p:cNvSpPr/>
          <p:nvPr/>
        </p:nvSpPr>
        <p:spPr>
          <a:xfrm>
            <a:off x="10616178" y="4083924"/>
            <a:ext cx="945502" cy="665447"/>
          </a:xfrm>
          <a:prstGeom prst="flowChart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/>
              <a:t>Mail or</a:t>
            </a:r>
          </a:p>
          <a:p>
            <a:pPr algn="ctr"/>
            <a:r>
              <a:rPr lang="fr-FR" sz="1200" dirty="0"/>
              <a:t>Notification</a:t>
            </a:r>
          </a:p>
          <a:p>
            <a:pPr algn="ctr"/>
            <a:r>
              <a:rPr lang="fr-FR" sz="1200" dirty="0"/>
              <a:t>or SMS</a:t>
            </a:r>
          </a:p>
        </p:txBody>
      </p:sp>
      <p:cxnSp>
        <p:nvCxnSpPr>
          <p:cNvPr id="235" name="Connecteur droit avec flèche 234">
            <a:extLst>
              <a:ext uri="{FF2B5EF4-FFF2-40B4-BE49-F238E27FC236}">
                <a16:creationId xmlns:a16="http://schemas.microsoft.com/office/drawing/2014/main" id="{F54D62A6-7599-445E-AEF4-D0AA3D75E2CC}"/>
              </a:ext>
            </a:extLst>
          </p:cNvPr>
          <p:cNvCxnSpPr>
            <a:stCxn id="232" idx="2"/>
            <a:endCxn id="234" idx="0"/>
          </p:cNvCxnSpPr>
          <p:nvPr/>
        </p:nvCxnSpPr>
        <p:spPr>
          <a:xfrm>
            <a:off x="11088929" y="3438596"/>
            <a:ext cx="0" cy="6453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ZoneTexte 177">
            <a:extLst>
              <a:ext uri="{FF2B5EF4-FFF2-40B4-BE49-F238E27FC236}">
                <a16:creationId xmlns:a16="http://schemas.microsoft.com/office/drawing/2014/main" id="{75E806F9-5692-4ED4-9E2F-0B92EEAE994C}"/>
              </a:ext>
            </a:extLst>
          </p:cNvPr>
          <p:cNvSpPr txBox="1"/>
          <p:nvPr/>
        </p:nvSpPr>
        <p:spPr>
          <a:xfrm rot="16200000">
            <a:off x="7966881" y="5775714"/>
            <a:ext cx="12939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Selection</a:t>
            </a:r>
            <a:endParaRPr lang="fr-FR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r>
              <a:rPr lang="fr-FR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Milestone 2</a:t>
            </a:r>
          </a:p>
        </p:txBody>
      </p:sp>
      <p:sp>
        <p:nvSpPr>
          <p:cNvPr id="249" name="ZoneTexte 248">
            <a:extLst>
              <a:ext uri="{FF2B5EF4-FFF2-40B4-BE49-F238E27FC236}">
                <a16:creationId xmlns:a16="http://schemas.microsoft.com/office/drawing/2014/main" id="{F1D7606D-F5D6-401C-81FE-70D9A2859538}"/>
              </a:ext>
            </a:extLst>
          </p:cNvPr>
          <p:cNvSpPr txBox="1"/>
          <p:nvPr/>
        </p:nvSpPr>
        <p:spPr>
          <a:xfrm rot="16200000">
            <a:off x="23031" y="1777836"/>
            <a:ext cx="739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Brand</a:t>
            </a:r>
          </a:p>
        </p:txBody>
      </p:sp>
      <p:sp>
        <p:nvSpPr>
          <p:cNvPr id="250" name="ZoneTexte 249">
            <a:extLst>
              <a:ext uri="{FF2B5EF4-FFF2-40B4-BE49-F238E27FC236}">
                <a16:creationId xmlns:a16="http://schemas.microsoft.com/office/drawing/2014/main" id="{A2840ED0-7A9D-4309-92DC-5CA7E375BBBC}"/>
              </a:ext>
            </a:extLst>
          </p:cNvPr>
          <p:cNvSpPr txBox="1"/>
          <p:nvPr/>
        </p:nvSpPr>
        <p:spPr>
          <a:xfrm rot="16200000">
            <a:off x="102347" y="2839965"/>
            <a:ext cx="8577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err="1"/>
              <a:t>Salfatix</a:t>
            </a:r>
            <a:endParaRPr lang="fr-FR" dirty="0"/>
          </a:p>
          <a:p>
            <a:pPr algn="ctr"/>
            <a:r>
              <a:rPr lang="fr-FR" dirty="0"/>
              <a:t>Media</a:t>
            </a:r>
          </a:p>
        </p:txBody>
      </p:sp>
      <p:sp>
        <p:nvSpPr>
          <p:cNvPr id="251" name="ZoneTexte 250">
            <a:extLst>
              <a:ext uri="{FF2B5EF4-FFF2-40B4-BE49-F238E27FC236}">
                <a16:creationId xmlns:a16="http://schemas.microsoft.com/office/drawing/2014/main" id="{5145678F-7746-47F0-8871-A9C58A3C18EB}"/>
              </a:ext>
            </a:extLst>
          </p:cNvPr>
          <p:cNvSpPr txBox="1"/>
          <p:nvPr/>
        </p:nvSpPr>
        <p:spPr>
          <a:xfrm rot="16200000">
            <a:off x="-176640" y="4281291"/>
            <a:ext cx="1138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Influencer</a:t>
            </a:r>
          </a:p>
        </p:txBody>
      </p:sp>
      <p:cxnSp>
        <p:nvCxnSpPr>
          <p:cNvPr id="252" name="Connecteur droit 251">
            <a:extLst>
              <a:ext uri="{FF2B5EF4-FFF2-40B4-BE49-F238E27FC236}">
                <a16:creationId xmlns:a16="http://schemas.microsoft.com/office/drawing/2014/main" id="{E9647F5C-9CC3-4759-9884-4B50889DF4B8}"/>
              </a:ext>
            </a:extLst>
          </p:cNvPr>
          <p:cNvCxnSpPr/>
          <p:nvPr/>
        </p:nvCxnSpPr>
        <p:spPr>
          <a:xfrm>
            <a:off x="208039" y="2535162"/>
            <a:ext cx="1121954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3" name="Connecteur droit 252">
            <a:extLst>
              <a:ext uri="{FF2B5EF4-FFF2-40B4-BE49-F238E27FC236}">
                <a16:creationId xmlns:a16="http://schemas.microsoft.com/office/drawing/2014/main" id="{7C570098-8EA6-4048-AA0E-36AC29EBF324}"/>
              </a:ext>
            </a:extLst>
          </p:cNvPr>
          <p:cNvCxnSpPr/>
          <p:nvPr/>
        </p:nvCxnSpPr>
        <p:spPr>
          <a:xfrm>
            <a:off x="208039" y="3887409"/>
            <a:ext cx="1121954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4" name="Connecteur droit 253">
            <a:extLst>
              <a:ext uri="{FF2B5EF4-FFF2-40B4-BE49-F238E27FC236}">
                <a16:creationId xmlns:a16="http://schemas.microsoft.com/office/drawing/2014/main" id="{3CFED29C-228E-4554-BE4E-2DD9407BF35C}"/>
              </a:ext>
            </a:extLst>
          </p:cNvPr>
          <p:cNvCxnSpPr/>
          <p:nvPr/>
        </p:nvCxnSpPr>
        <p:spPr>
          <a:xfrm>
            <a:off x="841834" y="1417562"/>
            <a:ext cx="0" cy="36188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8" name="Organigramme : Procédé 257">
            <a:extLst>
              <a:ext uri="{FF2B5EF4-FFF2-40B4-BE49-F238E27FC236}">
                <a16:creationId xmlns:a16="http://schemas.microsoft.com/office/drawing/2014/main" id="{9A3E8E7B-BFCD-4B33-888D-81878DBD30DA}"/>
              </a:ext>
            </a:extLst>
          </p:cNvPr>
          <p:cNvSpPr/>
          <p:nvPr/>
        </p:nvSpPr>
        <p:spPr>
          <a:xfrm>
            <a:off x="897484" y="1621017"/>
            <a:ext cx="873272" cy="544277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/>
              <a:t>Post Deal + Entrance </a:t>
            </a:r>
            <a:r>
              <a:rPr lang="fr-FR" sz="1200" dirty="0" err="1"/>
              <a:t>fee</a:t>
            </a:r>
            <a:endParaRPr lang="fr-FR" sz="1200" dirty="0"/>
          </a:p>
        </p:txBody>
      </p:sp>
      <p:sp>
        <p:nvSpPr>
          <p:cNvPr id="259" name="Organigramme : Procédé 258">
            <a:extLst>
              <a:ext uri="{FF2B5EF4-FFF2-40B4-BE49-F238E27FC236}">
                <a16:creationId xmlns:a16="http://schemas.microsoft.com/office/drawing/2014/main" id="{2AF28A1B-98C2-474B-8812-5FD4169C698B}"/>
              </a:ext>
            </a:extLst>
          </p:cNvPr>
          <p:cNvSpPr/>
          <p:nvPr/>
        </p:nvSpPr>
        <p:spPr>
          <a:xfrm>
            <a:off x="8678341" y="2898527"/>
            <a:ext cx="873272" cy="544277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err="1"/>
              <a:t>Prioritize</a:t>
            </a:r>
            <a:r>
              <a:rPr lang="fr-FR" sz="1200" dirty="0"/>
              <a:t> </a:t>
            </a:r>
            <a:r>
              <a:rPr lang="fr-FR" sz="1200" dirty="0" err="1"/>
              <a:t>Influencers</a:t>
            </a:r>
            <a:endParaRPr lang="fr-FR" sz="1200" dirty="0"/>
          </a:p>
        </p:txBody>
      </p:sp>
      <p:sp>
        <p:nvSpPr>
          <p:cNvPr id="260" name="Organigramme : Procédé 259">
            <a:extLst>
              <a:ext uri="{FF2B5EF4-FFF2-40B4-BE49-F238E27FC236}">
                <a16:creationId xmlns:a16="http://schemas.microsoft.com/office/drawing/2014/main" id="{2DBB84F4-06F4-4C92-93DE-067449A2CE4D}"/>
              </a:ext>
            </a:extLst>
          </p:cNvPr>
          <p:cNvSpPr/>
          <p:nvPr/>
        </p:nvSpPr>
        <p:spPr>
          <a:xfrm>
            <a:off x="9679831" y="2889788"/>
            <a:ext cx="873272" cy="544277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/>
              <a:t>Propose </a:t>
            </a:r>
            <a:r>
              <a:rPr lang="fr-FR" sz="1200" dirty="0" err="1"/>
              <a:t>Influencers</a:t>
            </a:r>
            <a:endParaRPr lang="fr-FR" sz="1200" dirty="0"/>
          </a:p>
        </p:txBody>
      </p:sp>
      <p:sp>
        <p:nvSpPr>
          <p:cNvPr id="261" name="Organigramme : Procédé 260">
            <a:extLst>
              <a:ext uri="{FF2B5EF4-FFF2-40B4-BE49-F238E27FC236}">
                <a16:creationId xmlns:a16="http://schemas.microsoft.com/office/drawing/2014/main" id="{06D2FE73-21BD-474C-A8B8-C6F5236266FD}"/>
              </a:ext>
            </a:extLst>
          </p:cNvPr>
          <p:cNvSpPr/>
          <p:nvPr/>
        </p:nvSpPr>
        <p:spPr>
          <a:xfrm>
            <a:off x="9679831" y="1746784"/>
            <a:ext cx="873272" cy="544277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err="1"/>
              <a:t>Validate</a:t>
            </a:r>
            <a:r>
              <a:rPr lang="fr-FR" sz="1200" dirty="0"/>
              <a:t> </a:t>
            </a:r>
            <a:r>
              <a:rPr lang="fr-FR" sz="1200" dirty="0" err="1"/>
              <a:t>Selection</a:t>
            </a:r>
            <a:endParaRPr lang="fr-FR" sz="1200" dirty="0"/>
          </a:p>
        </p:txBody>
      </p:sp>
      <p:cxnSp>
        <p:nvCxnSpPr>
          <p:cNvPr id="274" name="Connecteur droit avec flèche 273">
            <a:extLst>
              <a:ext uri="{FF2B5EF4-FFF2-40B4-BE49-F238E27FC236}">
                <a16:creationId xmlns:a16="http://schemas.microsoft.com/office/drawing/2014/main" id="{11B1E63B-F9A7-4B49-AB07-8F02CE10EEA8}"/>
              </a:ext>
            </a:extLst>
          </p:cNvPr>
          <p:cNvCxnSpPr>
            <a:cxnSpLocks/>
            <a:stCxn id="387" idx="0"/>
            <a:endCxn id="405" idx="2"/>
          </p:cNvCxnSpPr>
          <p:nvPr/>
        </p:nvCxnSpPr>
        <p:spPr>
          <a:xfrm flipH="1" flipV="1">
            <a:off x="3286452" y="2180946"/>
            <a:ext cx="12394" cy="725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1" name="ZoneTexte 280">
            <a:extLst>
              <a:ext uri="{FF2B5EF4-FFF2-40B4-BE49-F238E27FC236}">
                <a16:creationId xmlns:a16="http://schemas.microsoft.com/office/drawing/2014/main" id="{3E3933A3-F074-4791-ADD7-42C58811747B}"/>
              </a:ext>
            </a:extLst>
          </p:cNvPr>
          <p:cNvSpPr txBox="1"/>
          <p:nvPr/>
        </p:nvSpPr>
        <p:spPr>
          <a:xfrm>
            <a:off x="4074262" y="3387112"/>
            <a:ext cx="3676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/>
              <a:t>No</a:t>
            </a:r>
          </a:p>
        </p:txBody>
      </p:sp>
      <p:sp>
        <p:nvSpPr>
          <p:cNvPr id="287" name="ZoneTexte 286">
            <a:extLst>
              <a:ext uri="{FF2B5EF4-FFF2-40B4-BE49-F238E27FC236}">
                <a16:creationId xmlns:a16="http://schemas.microsoft.com/office/drawing/2014/main" id="{A34701C2-A7A9-4615-ABD3-9E3168AE6309}"/>
              </a:ext>
            </a:extLst>
          </p:cNvPr>
          <p:cNvSpPr txBox="1"/>
          <p:nvPr/>
        </p:nvSpPr>
        <p:spPr>
          <a:xfrm>
            <a:off x="4441946" y="3582316"/>
            <a:ext cx="88213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/>
              <a:t>If X=0 or </a:t>
            </a:r>
            <a:r>
              <a:rPr lang="fr-FR" sz="1000" dirty="0" err="1"/>
              <a:t>paid</a:t>
            </a:r>
            <a:endParaRPr lang="fr-FR" sz="1000" dirty="0"/>
          </a:p>
        </p:txBody>
      </p:sp>
      <p:cxnSp>
        <p:nvCxnSpPr>
          <p:cNvPr id="296" name="Connecteur droit avec flèche 295">
            <a:extLst>
              <a:ext uri="{FF2B5EF4-FFF2-40B4-BE49-F238E27FC236}">
                <a16:creationId xmlns:a16="http://schemas.microsoft.com/office/drawing/2014/main" id="{B8DAAE3E-91BE-4097-8361-A7AF05682712}"/>
              </a:ext>
            </a:extLst>
          </p:cNvPr>
          <p:cNvCxnSpPr>
            <a:stCxn id="259" idx="3"/>
            <a:endCxn id="260" idx="1"/>
          </p:cNvCxnSpPr>
          <p:nvPr/>
        </p:nvCxnSpPr>
        <p:spPr>
          <a:xfrm flipV="1">
            <a:off x="9551613" y="3161927"/>
            <a:ext cx="128218" cy="87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7" name="Connecteur droit avec flèche 296">
            <a:extLst>
              <a:ext uri="{FF2B5EF4-FFF2-40B4-BE49-F238E27FC236}">
                <a16:creationId xmlns:a16="http://schemas.microsoft.com/office/drawing/2014/main" id="{88ECFE1D-5DF2-487D-9908-FC3A2B2A0F2C}"/>
              </a:ext>
            </a:extLst>
          </p:cNvPr>
          <p:cNvCxnSpPr>
            <a:stCxn id="260" idx="0"/>
            <a:endCxn id="261" idx="2"/>
          </p:cNvCxnSpPr>
          <p:nvPr/>
        </p:nvCxnSpPr>
        <p:spPr>
          <a:xfrm flipV="1">
            <a:off x="10116467" y="2291061"/>
            <a:ext cx="0" cy="5987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2" name="Organigramme : Procédé 301">
            <a:extLst>
              <a:ext uri="{FF2B5EF4-FFF2-40B4-BE49-F238E27FC236}">
                <a16:creationId xmlns:a16="http://schemas.microsoft.com/office/drawing/2014/main" id="{79DED8D0-4307-46F7-B082-F47A4A2886F6}"/>
              </a:ext>
            </a:extLst>
          </p:cNvPr>
          <p:cNvSpPr/>
          <p:nvPr/>
        </p:nvSpPr>
        <p:spPr>
          <a:xfrm>
            <a:off x="10652292" y="2894319"/>
            <a:ext cx="873272" cy="544277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err="1"/>
              <a:t>Notify</a:t>
            </a:r>
            <a:r>
              <a:rPr lang="fr-FR" sz="1200" dirty="0"/>
              <a:t> </a:t>
            </a:r>
            <a:r>
              <a:rPr lang="fr-FR" sz="1200" dirty="0" err="1"/>
              <a:t>Influencers</a:t>
            </a:r>
            <a:endParaRPr lang="fr-FR" sz="1200" dirty="0"/>
          </a:p>
        </p:txBody>
      </p:sp>
      <p:cxnSp>
        <p:nvCxnSpPr>
          <p:cNvPr id="303" name="Connecteur : en angle 302">
            <a:extLst>
              <a:ext uri="{FF2B5EF4-FFF2-40B4-BE49-F238E27FC236}">
                <a16:creationId xmlns:a16="http://schemas.microsoft.com/office/drawing/2014/main" id="{4B128ECC-71A4-4335-B3F2-1C94218E0F3B}"/>
              </a:ext>
            </a:extLst>
          </p:cNvPr>
          <p:cNvCxnSpPr>
            <a:stCxn id="261" idx="3"/>
            <a:endCxn id="302" idx="0"/>
          </p:cNvCxnSpPr>
          <p:nvPr/>
        </p:nvCxnSpPr>
        <p:spPr>
          <a:xfrm>
            <a:off x="10553103" y="2018923"/>
            <a:ext cx="535825" cy="87539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4" name="Organigramme : Document 303">
            <a:extLst>
              <a:ext uri="{FF2B5EF4-FFF2-40B4-BE49-F238E27FC236}">
                <a16:creationId xmlns:a16="http://schemas.microsoft.com/office/drawing/2014/main" id="{305ADDF3-E9DF-4FB4-94BB-11B40937138B}"/>
              </a:ext>
            </a:extLst>
          </p:cNvPr>
          <p:cNvSpPr/>
          <p:nvPr/>
        </p:nvSpPr>
        <p:spPr>
          <a:xfrm>
            <a:off x="10616177" y="4083924"/>
            <a:ext cx="945502" cy="665447"/>
          </a:xfrm>
          <a:prstGeom prst="flowChart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/>
              <a:t>Mail or</a:t>
            </a:r>
          </a:p>
          <a:p>
            <a:pPr algn="ctr"/>
            <a:r>
              <a:rPr lang="fr-FR" sz="1200" dirty="0"/>
              <a:t>Notification</a:t>
            </a:r>
          </a:p>
          <a:p>
            <a:pPr algn="ctr"/>
            <a:r>
              <a:rPr lang="fr-FR" sz="1200" dirty="0"/>
              <a:t>or SMS</a:t>
            </a:r>
          </a:p>
        </p:txBody>
      </p:sp>
      <p:cxnSp>
        <p:nvCxnSpPr>
          <p:cNvPr id="305" name="Connecteur droit avec flèche 304">
            <a:extLst>
              <a:ext uri="{FF2B5EF4-FFF2-40B4-BE49-F238E27FC236}">
                <a16:creationId xmlns:a16="http://schemas.microsoft.com/office/drawing/2014/main" id="{919A41C5-15EE-470E-BAA8-664EDBD7E72B}"/>
              </a:ext>
            </a:extLst>
          </p:cNvPr>
          <p:cNvCxnSpPr>
            <a:stCxn id="302" idx="2"/>
            <a:endCxn id="304" idx="0"/>
          </p:cNvCxnSpPr>
          <p:nvPr/>
        </p:nvCxnSpPr>
        <p:spPr>
          <a:xfrm>
            <a:off x="11088928" y="3438596"/>
            <a:ext cx="0" cy="6453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5" name="ZoneTexte 314">
            <a:extLst>
              <a:ext uri="{FF2B5EF4-FFF2-40B4-BE49-F238E27FC236}">
                <a16:creationId xmlns:a16="http://schemas.microsoft.com/office/drawing/2014/main" id="{D862CB3B-FBCF-4601-969C-FACFD860F89D}"/>
              </a:ext>
            </a:extLst>
          </p:cNvPr>
          <p:cNvSpPr txBox="1"/>
          <p:nvPr/>
        </p:nvSpPr>
        <p:spPr>
          <a:xfrm rot="16200000">
            <a:off x="23032" y="1777836"/>
            <a:ext cx="739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Brand</a:t>
            </a:r>
          </a:p>
        </p:txBody>
      </p:sp>
      <p:sp>
        <p:nvSpPr>
          <p:cNvPr id="316" name="ZoneTexte 315">
            <a:extLst>
              <a:ext uri="{FF2B5EF4-FFF2-40B4-BE49-F238E27FC236}">
                <a16:creationId xmlns:a16="http://schemas.microsoft.com/office/drawing/2014/main" id="{2A22BF19-1843-488C-86DF-A334B38A520A}"/>
              </a:ext>
            </a:extLst>
          </p:cNvPr>
          <p:cNvSpPr txBox="1"/>
          <p:nvPr/>
        </p:nvSpPr>
        <p:spPr>
          <a:xfrm rot="16200000">
            <a:off x="102348" y="2839965"/>
            <a:ext cx="8577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err="1"/>
              <a:t>Salfatix</a:t>
            </a:r>
            <a:endParaRPr lang="fr-FR" dirty="0"/>
          </a:p>
          <a:p>
            <a:pPr algn="ctr"/>
            <a:r>
              <a:rPr lang="fr-FR" dirty="0"/>
              <a:t>Media</a:t>
            </a:r>
          </a:p>
        </p:txBody>
      </p:sp>
      <p:sp>
        <p:nvSpPr>
          <p:cNvPr id="317" name="ZoneTexte 316">
            <a:extLst>
              <a:ext uri="{FF2B5EF4-FFF2-40B4-BE49-F238E27FC236}">
                <a16:creationId xmlns:a16="http://schemas.microsoft.com/office/drawing/2014/main" id="{EA199A05-B5C8-49D6-9D46-A1E3CB9FFE22}"/>
              </a:ext>
            </a:extLst>
          </p:cNvPr>
          <p:cNvSpPr txBox="1"/>
          <p:nvPr/>
        </p:nvSpPr>
        <p:spPr>
          <a:xfrm rot="16200000">
            <a:off x="-176639" y="4281291"/>
            <a:ext cx="1138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Influencer</a:t>
            </a:r>
          </a:p>
        </p:txBody>
      </p:sp>
      <p:cxnSp>
        <p:nvCxnSpPr>
          <p:cNvPr id="318" name="Connecteur droit 317">
            <a:extLst>
              <a:ext uri="{FF2B5EF4-FFF2-40B4-BE49-F238E27FC236}">
                <a16:creationId xmlns:a16="http://schemas.microsoft.com/office/drawing/2014/main" id="{8B9F09E3-5023-4B67-AD20-FA050F0A9B15}"/>
              </a:ext>
            </a:extLst>
          </p:cNvPr>
          <p:cNvCxnSpPr/>
          <p:nvPr/>
        </p:nvCxnSpPr>
        <p:spPr>
          <a:xfrm>
            <a:off x="208040" y="2535162"/>
            <a:ext cx="1121954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9" name="Connecteur droit 318">
            <a:extLst>
              <a:ext uri="{FF2B5EF4-FFF2-40B4-BE49-F238E27FC236}">
                <a16:creationId xmlns:a16="http://schemas.microsoft.com/office/drawing/2014/main" id="{07787601-ACB4-411B-91F1-C190B41E9BEA}"/>
              </a:ext>
            </a:extLst>
          </p:cNvPr>
          <p:cNvCxnSpPr/>
          <p:nvPr/>
        </p:nvCxnSpPr>
        <p:spPr>
          <a:xfrm>
            <a:off x="208040" y="3887409"/>
            <a:ext cx="1121954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0" name="Connecteur droit 319">
            <a:extLst>
              <a:ext uri="{FF2B5EF4-FFF2-40B4-BE49-F238E27FC236}">
                <a16:creationId xmlns:a16="http://schemas.microsoft.com/office/drawing/2014/main" id="{3404CFCC-65B0-4A1F-AA7B-1290CBB18C92}"/>
              </a:ext>
            </a:extLst>
          </p:cNvPr>
          <p:cNvCxnSpPr/>
          <p:nvPr/>
        </p:nvCxnSpPr>
        <p:spPr>
          <a:xfrm>
            <a:off x="841835" y="1417562"/>
            <a:ext cx="0" cy="36188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4" name="Organigramme : Procédé 323">
            <a:extLst>
              <a:ext uri="{FF2B5EF4-FFF2-40B4-BE49-F238E27FC236}">
                <a16:creationId xmlns:a16="http://schemas.microsoft.com/office/drawing/2014/main" id="{0B41633B-8B90-41A0-BCB5-2976A11FE0AA}"/>
              </a:ext>
            </a:extLst>
          </p:cNvPr>
          <p:cNvSpPr/>
          <p:nvPr/>
        </p:nvSpPr>
        <p:spPr>
          <a:xfrm>
            <a:off x="897485" y="1621017"/>
            <a:ext cx="873272" cy="544277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/>
              <a:t>Post Deal + Entrance </a:t>
            </a:r>
            <a:r>
              <a:rPr lang="fr-FR" sz="1200" dirty="0" err="1"/>
              <a:t>fee</a:t>
            </a:r>
            <a:endParaRPr lang="fr-FR" sz="1200" dirty="0"/>
          </a:p>
        </p:txBody>
      </p:sp>
      <p:sp>
        <p:nvSpPr>
          <p:cNvPr id="325" name="Organigramme : Procédé 324">
            <a:extLst>
              <a:ext uri="{FF2B5EF4-FFF2-40B4-BE49-F238E27FC236}">
                <a16:creationId xmlns:a16="http://schemas.microsoft.com/office/drawing/2014/main" id="{CF3F2CD3-274D-4C46-B569-0AD37134704C}"/>
              </a:ext>
            </a:extLst>
          </p:cNvPr>
          <p:cNvSpPr/>
          <p:nvPr/>
        </p:nvSpPr>
        <p:spPr>
          <a:xfrm>
            <a:off x="8678342" y="2898527"/>
            <a:ext cx="873272" cy="544277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err="1"/>
              <a:t>Prioritize</a:t>
            </a:r>
            <a:r>
              <a:rPr lang="fr-FR" sz="1200" dirty="0"/>
              <a:t> </a:t>
            </a:r>
            <a:r>
              <a:rPr lang="fr-FR" sz="1200" dirty="0" err="1"/>
              <a:t>Influencers</a:t>
            </a:r>
            <a:endParaRPr lang="fr-FR" sz="1200" dirty="0"/>
          </a:p>
        </p:txBody>
      </p:sp>
      <p:sp>
        <p:nvSpPr>
          <p:cNvPr id="326" name="Organigramme : Procédé 325">
            <a:extLst>
              <a:ext uri="{FF2B5EF4-FFF2-40B4-BE49-F238E27FC236}">
                <a16:creationId xmlns:a16="http://schemas.microsoft.com/office/drawing/2014/main" id="{2D44444B-137E-4A93-B6ED-B5C756453D22}"/>
              </a:ext>
            </a:extLst>
          </p:cNvPr>
          <p:cNvSpPr/>
          <p:nvPr/>
        </p:nvSpPr>
        <p:spPr>
          <a:xfrm>
            <a:off x="9679832" y="2889788"/>
            <a:ext cx="873272" cy="544277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/>
              <a:t>Propose </a:t>
            </a:r>
            <a:r>
              <a:rPr lang="fr-FR" sz="1200" dirty="0" err="1"/>
              <a:t>Influencers</a:t>
            </a:r>
            <a:endParaRPr lang="fr-FR" sz="1200" dirty="0"/>
          </a:p>
        </p:txBody>
      </p:sp>
      <p:sp>
        <p:nvSpPr>
          <p:cNvPr id="327" name="Organigramme : Procédé 326">
            <a:extLst>
              <a:ext uri="{FF2B5EF4-FFF2-40B4-BE49-F238E27FC236}">
                <a16:creationId xmlns:a16="http://schemas.microsoft.com/office/drawing/2014/main" id="{30E386EB-31AC-49BC-AEFB-BD7D886738FF}"/>
              </a:ext>
            </a:extLst>
          </p:cNvPr>
          <p:cNvSpPr/>
          <p:nvPr/>
        </p:nvSpPr>
        <p:spPr>
          <a:xfrm>
            <a:off x="9679832" y="1746784"/>
            <a:ext cx="873272" cy="544277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err="1"/>
              <a:t>Validate</a:t>
            </a:r>
            <a:r>
              <a:rPr lang="fr-FR" sz="1200" dirty="0"/>
              <a:t> </a:t>
            </a:r>
            <a:r>
              <a:rPr lang="fr-FR" sz="1200" dirty="0" err="1"/>
              <a:t>Selection</a:t>
            </a:r>
            <a:endParaRPr lang="fr-FR" sz="1200" dirty="0"/>
          </a:p>
        </p:txBody>
      </p:sp>
      <p:sp>
        <p:nvSpPr>
          <p:cNvPr id="338" name="Organigramme : Procédé 337">
            <a:extLst>
              <a:ext uri="{FF2B5EF4-FFF2-40B4-BE49-F238E27FC236}">
                <a16:creationId xmlns:a16="http://schemas.microsoft.com/office/drawing/2014/main" id="{6AC0E7EF-A585-4884-8800-3F220018DC23}"/>
              </a:ext>
            </a:extLst>
          </p:cNvPr>
          <p:cNvSpPr/>
          <p:nvPr/>
        </p:nvSpPr>
        <p:spPr>
          <a:xfrm>
            <a:off x="4897738" y="2886846"/>
            <a:ext cx="873272" cy="544277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/>
              <a:t>Select </a:t>
            </a:r>
            <a:r>
              <a:rPr lang="fr-FR" sz="1200" dirty="0" err="1"/>
              <a:t>Influencers</a:t>
            </a:r>
            <a:endParaRPr lang="fr-FR" sz="1200" dirty="0"/>
          </a:p>
        </p:txBody>
      </p:sp>
      <p:sp>
        <p:nvSpPr>
          <p:cNvPr id="347" name="ZoneTexte 346">
            <a:extLst>
              <a:ext uri="{FF2B5EF4-FFF2-40B4-BE49-F238E27FC236}">
                <a16:creationId xmlns:a16="http://schemas.microsoft.com/office/drawing/2014/main" id="{408AA2C0-6CE0-47C4-83C2-79BE2136FABD}"/>
              </a:ext>
            </a:extLst>
          </p:cNvPr>
          <p:cNvSpPr txBox="1"/>
          <p:nvPr/>
        </p:nvSpPr>
        <p:spPr>
          <a:xfrm>
            <a:off x="4074263" y="3387112"/>
            <a:ext cx="3676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/>
              <a:t>No</a:t>
            </a:r>
          </a:p>
        </p:txBody>
      </p:sp>
      <p:cxnSp>
        <p:nvCxnSpPr>
          <p:cNvPr id="349" name="Connecteur droit avec flèche 348">
            <a:extLst>
              <a:ext uri="{FF2B5EF4-FFF2-40B4-BE49-F238E27FC236}">
                <a16:creationId xmlns:a16="http://schemas.microsoft.com/office/drawing/2014/main" id="{07A1D059-12AB-4EA4-ACF1-70D65B414C24}"/>
              </a:ext>
            </a:extLst>
          </p:cNvPr>
          <p:cNvCxnSpPr>
            <a:cxnSpLocks/>
            <a:stCxn id="338" idx="3"/>
            <a:endCxn id="394" idx="1"/>
          </p:cNvCxnSpPr>
          <p:nvPr/>
        </p:nvCxnSpPr>
        <p:spPr>
          <a:xfrm>
            <a:off x="5771010" y="3158985"/>
            <a:ext cx="231059" cy="89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3" name="ZoneTexte 352">
            <a:extLst>
              <a:ext uri="{FF2B5EF4-FFF2-40B4-BE49-F238E27FC236}">
                <a16:creationId xmlns:a16="http://schemas.microsoft.com/office/drawing/2014/main" id="{DFEFD311-AB8C-436F-B106-C843F1698926}"/>
              </a:ext>
            </a:extLst>
          </p:cNvPr>
          <p:cNvSpPr txBox="1"/>
          <p:nvPr/>
        </p:nvSpPr>
        <p:spPr>
          <a:xfrm>
            <a:off x="4441947" y="3582316"/>
            <a:ext cx="88213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/>
              <a:t>If X=0 or </a:t>
            </a:r>
            <a:r>
              <a:rPr lang="fr-FR" sz="1000" dirty="0" err="1"/>
              <a:t>paid</a:t>
            </a:r>
            <a:endParaRPr lang="fr-FR" sz="1000" dirty="0"/>
          </a:p>
        </p:txBody>
      </p:sp>
      <p:cxnSp>
        <p:nvCxnSpPr>
          <p:cNvPr id="362" name="Connecteur droit avec flèche 361">
            <a:extLst>
              <a:ext uri="{FF2B5EF4-FFF2-40B4-BE49-F238E27FC236}">
                <a16:creationId xmlns:a16="http://schemas.microsoft.com/office/drawing/2014/main" id="{CF149D2A-78B4-4066-B037-ECA936A52BDC}"/>
              </a:ext>
            </a:extLst>
          </p:cNvPr>
          <p:cNvCxnSpPr>
            <a:stCxn id="325" idx="3"/>
            <a:endCxn id="326" idx="1"/>
          </p:cNvCxnSpPr>
          <p:nvPr/>
        </p:nvCxnSpPr>
        <p:spPr>
          <a:xfrm flipV="1">
            <a:off x="9551614" y="3161927"/>
            <a:ext cx="128218" cy="87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3" name="Connecteur droit avec flèche 362">
            <a:extLst>
              <a:ext uri="{FF2B5EF4-FFF2-40B4-BE49-F238E27FC236}">
                <a16:creationId xmlns:a16="http://schemas.microsoft.com/office/drawing/2014/main" id="{149C20BD-E373-4411-9CB5-FDD5A23C0957}"/>
              </a:ext>
            </a:extLst>
          </p:cNvPr>
          <p:cNvCxnSpPr>
            <a:stCxn id="326" idx="0"/>
            <a:endCxn id="327" idx="2"/>
          </p:cNvCxnSpPr>
          <p:nvPr/>
        </p:nvCxnSpPr>
        <p:spPr>
          <a:xfrm flipV="1">
            <a:off x="10116468" y="2291061"/>
            <a:ext cx="0" cy="5987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8" name="Organigramme : Procédé 367">
            <a:extLst>
              <a:ext uri="{FF2B5EF4-FFF2-40B4-BE49-F238E27FC236}">
                <a16:creationId xmlns:a16="http://schemas.microsoft.com/office/drawing/2014/main" id="{DF9BE87C-974E-4C55-9661-77E4D9C970DB}"/>
              </a:ext>
            </a:extLst>
          </p:cNvPr>
          <p:cNvSpPr/>
          <p:nvPr/>
        </p:nvSpPr>
        <p:spPr>
          <a:xfrm>
            <a:off x="10652293" y="2894319"/>
            <a:ext cx="873272" cy="544277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err="1"/>
              <a:t>Notify</a:t>
            </a:r>
            <a:r>
              <a:rPr lang="fr-FR" sz="1200" dirty="0"/>
              <a:t> </a:t>
            </a:r>
            <a:r>
              <a:rPr lang="fr-FR" sz="1200" dirty="0" err="1"/>
              <a:t>Influencers</a:t>
            </a:r>
            <a:endParaRPr lang="fr-FR" sz="1200" dirty="0"/>
          </a:p>
        </p:txBody>
      </p:sp>
      <p:cxnSp>
        <p:nvCxnSpPr>
          <p:cNvPr id="369" name="Connecteur : en angle 368">
            <a:extLst>
              <a:ext uri="{FF2B5EF4-FFF2-40B4-BE49-F238E27FC236}">
                <a16:creationId xmlns:a16="http://schemas.microsoft.com/office/drawing/2014/main" id="{5BA653CA-F47C-4AF0-913F-A99B238A406C}"/>
              </a:ext>
            </a:extLst>
          </p:cNvPr>
          <p:cNvCxnSpPr>
            <a:stCxn id="327" idx="3"/>
            <a:endCxn id="368" idx="0"/>
          </p:cNvCxnSpPr>
          <p:nvPr/>
        </p:nvCxnSpPr>
        <p:spPr>
          <a:xfrm>
            <a:off x="10553104" y="2018923"/>
            <a:ext cx="535825" cy="87539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0" name="Organigramme : Document 369">
            <a:extLst>
              <a:ext uri="{FF2B5EF4-FFF2-40B4-BE49-F238E27FC236}">
                <a16:creationId xmlns:a16="http://schemas.microsoft.com/office/drawing/2014/main" id="{C566B433-0DAE-424F-B924-81BD5FE417A1}"/>
              </a:ext>
            </a:extLst>
          </p:cNvPr>
          <p:cNvSpPr/>
          <p:nvPr/>
        </p:nvSpPr>
        <p:spPr>
          <a:xfrm>
            <a:off x="10616178" y="4083924"/>
            <a:ext cx="945502" cy="665447"/>
          </a:xfrm>
          <a:prstGeom prst="flowChart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/>
              <a:t>Mail or</a:t>
            </a:r>
          </a:p>
          <a:p>
            <a:pPr algn="ctr"/>
            <a:r>
              <a:rPr lang="fr-FR" sz="1200" dirty="0"/>
              <a:t>Notification</a:t>
            </a:r>
          </a:p>
          <a:p>
            <a:pPr algn="ctr"/>
            <a:r>
              <a:rPr lang="fr-FR" sz="1200" dirty="0"/>
              <a:t>or SMS</a:t>
            </a:r>
          </a:p>
        </p:txBody>
      </p:sp>
      <p:cxnSp>
        <p:nvCxnSpPr>
          <p:cNvPr id="371" name="Connecteur droit avec flèche 370">
            <a:extLst>
              <a:ext uri="{FF2B5EF4-FFF2-40B4-BE49-F238E27FC236}">
                <a16:creationId xmlns:a16="http://schemas.microsoft.com/office/drawing/2014/main" id="{80835B66-E917-4D78-BB0D-3F300DCE4516}"/>
              </a:ext>
            </a:extLst>
          </p:cNvPr>
          <p:cNvCxnSpPr>
            <a:stCxn id="368" idx="2"/>
            <a:endCxn id="370" idx="0"/>
          </p:cNvCxnSpPr>
          <p:nvPr/>
        </p:nvCxnSpPr>
        <p:spPr>
          <a:xfrm>
            <a:off x="11088929" y="3438596"/>
            <a:ext cx="0" cy="6453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1" name="ZoneTexte 380">
            <a:extLst>
              <a:ext uri="{FF2B5EF4-FFF2-40B4-BE49-F238E27FC236}">
                <a16:creationId xmlns:a16="http://schemas.microsoft.com/office/drawing/2014/main" id="{9696F2AC-8620-439C-9EAB-1374C649DAB6}"/>
              </a:ext>
            </a:extLst>
          </p:cNvPr>
          <p:cNvSpPr txBox="1"/>
          <p:nvPr/>
        </p:nvSpPr>
        <p:spPr>
          <a:xfrm rot="16200000">
            <a:off x="23033" y="1777836"/>
            <a:ext cx="739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Brand</a:t>
            </a:r>
          </a:p>
        </p:txBody>
      </p:sp>
      <p:sp>
        <p:nvSpPr>
          <p:cNvPr id="382" name="ZoneTexte 381">
            <a:extLst>
              <a:ext uri="{FF2B5EF4-FFF2-40B4-BE49-F238E27FC236}">
                <a16:creationId xmlns:a16="http://schemas.microsoft.com/office/drawing/2014/main" id="{24384692-6292-4781-A2A7-D4F53C67500B}"/>
              </a:ext>
            </a:extLst>
          </p:cNvPr>
          <p:cNvSpPr txBox="1"/>
          <p:nvPr/>
        </p:nvSpPr>
        <p:spPr>
          <a:xfrm rot="16200000">
            <a:off x="102349" y="2839965"/>
            <a:ext cx="8577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err="1"/>
              <a:t>Salfatix</a:t>
            </a:r>
            <a:endParaRPr lang="fr-FR" dirty="0"/>
          </a:p>
          <a:p>
            <a:pPr algn="ctr"/>
            <a:r>
              <a:rPr lang="fr-FR" dirty="0"/>
              <a:t>Media</a:t>
            </a:r>
          </a:p>
        </p:txBody>
      </p:sp>
      <p:sp>
        <p:nvSpPr>
          <p:cNvPr id="383" name="ZoneTexte 382">
            <a:extLst>
              <a:ext uri="{FF2B5EF4-FFF2-40B4-BE49-F238E27FC236}">
                <a16:creationId xmlns:a16="http://schemas.microsoft.com/office/drawing/2014/main" id="{FA1B692C-4239-4260-BD94-38F53A7D8DB7}"/>
              </a:ext>
            </a:extLst>
          </p:cNvPr>
          <p:cNvSpPr txBox="1"/>
          <p:nvPr/>
        </p:nvSpPr>
        <p:spPr>
          <a:xfrm rot="16200000">
            <a:off x="-176638" y="4281291"/>
            <a:ext cx="1138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Influencer</a:t>
            </a:r>
          </a:p>
        </p:txBody>
      </p:sp>
      <p:cxnSp>
        <p:nvCxnSpPr>
          <p:cNvPr id="384" name="Connecteur droit 383">
            <a:extLst>
              <a:ext uri="{FF2B5EF4-FFF2-40B4-BE49-F238E27FC236}">
                <a16:creationId xmlns:a16="http://schemas.microsoft.com/office/drawing/2014/main" id="{87F2D2C5-0D87-4AA6-9B21-1EF3AA6261DA}"/>
              </a:ext>
            </a:extLst>
          </p:cNvPr>
          <p:cNvCxnSpPr/>
          <p:nvPr/>
        </p:nvCxnSpPr>
        <p:spPr>
          <a:xfrm>
            <a:off x="208041" y="2535162"/>
            <a:ext cx="1121954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5" name="Connecteur droit 384">
            <a:extLst>
              <a:ext uri="{FF2B5EF4-FFF2-40B4-BE49-F238E27FC236}">
                <a16:creationId xmlns:a16="http://schemas.microsoft.com/office/drawing/2014/main" id="{8C68C660-72C0-4F52-A3DD-D5DA274E2FAE}"/>
              </a:ext>
            </a:extLst>
          </p:cNvPr>
          <p:cNvCxnSpPr/>
          <p:nvPr/>
        </p:nvCxnSpPr>
        <p:spPr>
          <a:xfrm>
            <a:off x="208041" y="3887409"/>
            <a:ext cx="1121954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6" name="Connecteur droit 385">
            <a:extLst>
              <a:ext uri="{FF2B5EF4-FFF2-40B4-BE49-F238E27FC236}">
                <a16:creationId xmlns:a16="http://schemas.microsoft.com/office/drawing/2014/main" id="{9B9F55F8-6BE3-4B1C-A2F4-8D7055BC8600}"/>
              </a:ext>
            </a:extLst>
          </p:cNvPr>
          <p:cNvCxnSpPr/>
          <p:nvPr/>
        </p:nvCxnSpPr>
        <p:spPr>
          <a:xfrm>
            <a:off x="841836" y="1417562"/>
            <a:ext cx="0" cy="36188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7" name="Organigramme : Procédé 386">
            <a:extLst>
              <a:ext uri="{FF2B5EF4-FFF2-40B4-BE49-F238E27FC236}">
                <a16:creationId xmlns:a16="http://schemas.microsoft.com/office/drawing/2014/main" id="{9A175EC2-BC11-403C-90BA-7204F4803A28}"/>
              </a:ext>
            </a:extLst>
          </p:cNvPr>
          <p:cNvSpPr/>
          <p:nvPr/>
        </p:nvSpPr>
        <p:spPr>
          <a:xfrm>
            <a:off x="2862210" y="2906654"/>
            <a:ext cx="873272" cy="544277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err="1"/>
              <a:t>Request</a:t>
            </a:r>
            <a:endParaRPr lang="fr-FR" sz="1200" dirty="0"/>
          </a:p>
          <a:p>
            <a:pPr algn="ctr"/>
            <a:r>
              <a:rPr lang="fr-FR" sz="1200" dirty="0"/>
              <a:t>X% of budget</a:t>
            </a:r>
          </a:p>
        </p:txBody>
      </p:sp>
      <p:sp>
        <p:nvSpPr>
          <p:cNvPr id="388" name="Organigramme : Procédé 387">
            <a:extLst>
              <a:ext uri="{FF2B5EF4-FFF2-40B4-BE49-F238E27FC236}">
                <a16:creationId xmlns:a16="http://schemas.microsoft.com/office/drawing/2014/main" id="{746E2E57-6509-4E40-B3FF-B4A4C93C6AD7}"/>
              </a:ext>
            </a:extLst>
          </p:cNvPr>
          <p:cNvSpPr/>
          <p:nvPr/>
        </p:nvSpPr>
        <p:spPr>
          <a:xfrm>
            <a:off x="6933635" y="4758708"/>
            <a:ext cx="873272" cy="544277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/>
              <a:t>Select Deals</a:t>
            </a:r>
          </a:p>
        </p:txBody>
      </p:sp>
      <p:sp>
        <p:nvSpPr>
          <p:cNvPr id="389" name="Organigramme : Procédé 388">
            <a:extLst>
              <a:ext uri="{FF2B5EF4-FFF2-40B4-BE49-F238E27FC236}">
                <a16:creationId xmlns:a16="http://schemas.microsoft.com/office/drawing/2014/main" id="{8EC9226A-07B6-4322-9133-27937B58143B}"/>
              </a:ext>
            </a:extLst>
          </p:cNvPr>
          <p:cNvSpPr/>
          <p:nvPr/>
        </p:nvSpPr>
        <p:spPr>
          <a:xfrm>
            <a:off x="898493" y="3104668"/>
            <a:ext cx="873272" cy="544277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/>
              <a:t>Check Deal</a:t>
            </a:r>
          </a:p>
        </p:txBody>
      </p:sp>
      <p:sp>
        <p:nvSpPr>
          <p:cNvPr id="390" name="Organigramme : Procédé 389">
            <a:extLst>
              <a:ext uri="{FF2B5EF4-FFF2-40B4-BE49-F238E27FC236}">
                <a16:creationId xmlns:a16="http://schemas.microsoft.com/office/drawing/2014/main" id="{416D7856-A104-4AF0-A92D-6F48E5B19B4C}"/>
              </a:ext>
            </a:extLst>
          </p:cNvPr>
          <p:cNvSpPr/>
          <p:nvPr/>
        </p:nvSpPr>
        <p:spPr>
          <a:xfrm>
            <a:off x="897486" y="1621017"/>
            <a:ext cx="873272" cy="544277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/>
              <a:t>Post Deal + Entrance </a:t>
            </a:r>
            <a:r>
              <a:rPr lang="fr-FR" sz="1200" dirty="0" err="1"/>
              <a:t>fee</a:t>
            </a:r>
            <a:r>
              <a:rPr lang="fr-FR" sz="1200" dirty="0"/>
              <a:t> ?</a:t>
            </a:r>
          </a:p>
        </p:txBody>
      </p:sp>
      <p:sp>
        <p:nvSpPr>
          <p:cNvPr id="391" name="Organigramme : Procédé 390">
            <a:extLst>
              <a:ext uri="{FF2B5EF4-FFF2-40B4-BE49-F238E27FC236}">
                <a16:creationId xmlns:a16="http://schemas.microsoft.com/office/drawing/2014/main" id="{4613BD31-55FC-4947-A5F0-2F46CED35CBF}"/>
              </a:ext>
            </a:extLst>
          </p:cNvPr>
          <p:cNvSpPr/>
          <p:nvPr/>
        </p:nvSpPr>
        <p:spPr>
          <a:xfrm>
            <a:off x="8678343" y="2898527"/>
            <a:ext cx="873272" cy="544277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err="1"/>
              <a:t>Prioritize</a:t>
            </a:r>
            <a:r>
              <a:rPr lang="fr-FR" sz="1200" dirty="0"/>
              <a:t> </a:t>
            </a:r>
            <a:r>
              <a:rPr lang="fr-FR" sz="1200" dirty="0" err="1"/>
              <a:t>Influencers</a:t>
            </a:r>
            <a:endParaRPr lang="fr-FR" sz="1200" dirty="0"/>
          </a:p>
        </p:txBody>
      </p:sp>
      <p:sp>
        <p:nvSpPr>
          <p:cNvPr id="392" name="Organigramme : Procédé 391">
            <a:extLst>
              <a:ext uri="{FF2B5EF4-FFF2-40B4-BE49-F238E27FC236}">
                <a16:creationId xmlns:a16="http://schemas.microsoft.com/office/drawing/2014/main" id="{E0B4093D-0601-4023-B3E8-530A70074729}"/>
              </a:ext>
            </a:extLst>
          </p:cNvPr>
          <p:cNvSpPr/>
          <p:nvPr/>
        </p:nvSpPr>
        <p:spPr>
          <a:xfrm>
            <a:off x="9679833" y="2889788"/>
            <a:ext cx="873272" cy="544277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/>
              <a:t>Propose </a:t>
            </a:r>
            <a:r>
              <a:rPr lang="fr-FR" sz="1200" dirty="0" err="1"/>
              <a:t>Influencers</a:t>
            </a:r>
            <a:endParaRPr lang="fr-FR" sz="1200" dirty="0"/>
          </a:p>
        </p:txBody>
      </p:sp>
      <p:sp>
        <p:nvSpPr>
          <p:cNvPr id="393" name="Organigramme : Procédé 392">
            <a:extLst>
              <a:ext uri="{FF2B5EF4-FFF2-40B4-BE49-F238E27FC236}">
                <a16:creationId xmlns:a16="http://schemas.microsoft.com/office/drawing/2014/main" id="{88FB8C24-09CB-4FEC-974A-38AC76F8130D}"/>
              </a:ext>
            </a:extLst>
          </p:cNvPr>
          <p:cNvSpPr/>
          <p:nvPr/>
        </p:nvSpPr>
        <p:spPr>
          <a:xfrm>
            <a:off x="9679833" y="1746784"/>
            <a:ext cx="873272" cy="544277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err="1"/>
              <a:t>Validate</a:t>
            </a:r>
            <a:r>
              <a:rPr lang="fr-FR" sz="1200" dirty="0"/>
              <a:t> </a:t>
            </a:r>
            <a:r>
              <a:rPr lang="fr-FR" sz="1200" dirty="0" err="1"/>
              <a:t>Selection</a:t>
            </a:r>
            <a:endParaRPr lang="fr-FR" sz="1200" dirty="0"/>
          </a:p>
        </p:txBody>
      </p:sp>
      <p:sp>
        <p:nvSpPr>
          <p:cNvPr id="394" name="Organigramme : Procédé 393">
            <a:extLst>
              <a:ext uri="{FF2B5EF4-FFF2-40B4-BE49-F238E27FC236}">
                <a16:creationId xmlns:a16="http://schemas.microsoft.com/office/drawing/2014/main" id="{3857A3AB-095F-4F1C-B237-68A241B016CB}"/>
              </a:ext>
            </a:extLst>
          </p:cNvPr>
          <p:cNvSpPr/>
          <p:nvPr/>
        </p:nvSpPr>
        <p:spPr>
          <a:xfrm>
            <a:off x="6002069" y="2895821"/>
            <a:ext cx="873272" cy="544277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err="1"/>
              <a:t>Notify</a:t>
            </a:r>
            <a:r>
              <a:rPr lang="fr-FR" sz="1200" dirty="0"/>
              <a:t> </a:t>
            </a:r>
            <a:r>
              <a:rPr lang="fr-FR" sz="1200" dirty="0" err="1"/>
              <a:t>Selected</a:t>
            </a:r>
            <a:r>
              <a:rPr lang="fr-FR" sz="1200" dirty="0"/>
              <a:t> </a:t>
            </a:r>
            <a:r>
              <a:rPr lang="fr-FR" sz="1200" dirty="0" err="1"/>
              <a:t>Influencers</a:t>
            </a:r>
            <a:endParaRPr lang="fr-FR" sz="1200" dirty="0"/>
          </a:p>
        </p:txBody>
      </p:sp>
      <p:cxnSp>
        <p:nvCxnSpPr>
          <p:cNvPr id="395" name="Connecteur droit avec flèche 394">
            <a:extLst>
              <a:ext uri="{FF2B5EF4-FFF2-40B4-BE49-F238E27FC236}">
                <a16:creationId xmlns:a16="http://schemas.microsoft.com/office/drawing/2014/main" id="{DF65AA41-917D-4145-B585-2B14924C72D8}"/>
              </a:ext>
            </a:extLst>
          </p:cNvPr>
          <p:cNvCxnSpPr>
            <a:stCxn id="390" idx="2"/>
            <a:endCxn id="389" idx="0"/>
          </p:cNvCxnSpPr>
          <p:nvPr/>
        </p:nvCxnSpPr>
        <p:spPr>
          <a:xfrm>
            <a:off x="1334122" y="2165294"/>
            <a:ext cx="1007" cy="9393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6" name="Organigramme : Décision 395">
            <a:extLst>
              <a:ext uri="{FF2B5EF4-FFF2-40B4-BE49-F238E27FC236}">
                <a16:creationId xmlns:a16="http://schemas.microsoft.com/office/drawing/2014/main" id="{02A88466-06E0-43F7-81C2-4761B2FA4F54}"/>
              </a:ext>
            </a:extLst>
          </p:cNvPr>
          <p:cNvSpPr/>
          <p:nvPr/>
        </p:nvSpPr>
        <p:spPr>
          <a:xfrm>
            <a:off x="1930410" y="3114583"/>
            <a:ext cx="732981" cy="524447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/>
              <a:t>Ok</a:t>
            </a:r>
          </a:p>
        </p:txBody>
      </p:sp>
      <p:cxnSp>
        <p:nvCxnSpPr>
          <p:cNvPr id="397" name="Connecteur droit avec flèche 396">
            <a:extLst>
              <a:ext uri="{FF2B5EF4-FFF2-40B4-BE49-F238E27FC236}">
                <a16:creationId xmlns:a16="http://schemas.microsoft.com/office/drawing/2014/main" id="{0D62DD34-1ECC-4F26-8586-ADB5739DE7E3}"/>
              </a:ext>
            </a:extLst>
          </p:cNvPr>
          <p:cNvCxnSpPr>
            <a:cxnSpLocks/>
            <a:stCxn id="389" idx="3"/>
            <a:endCxn id="396" idx="1"/>
          </p:cNvCxnSpPr>
          <p:nvPr/>
        </p:nvCxnSpPr>
        <p:spPr>
          <a:xfrm>
            <a:off x="1771765" y="3376807"/>
            <a:ext cx="1586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8" name="Organigramme : Procédé 397">
            <a:extLst>
              <a:ext uri="{FF2B5EF4-FFF2-40B4-BE49-F238E27FC236}">
                <a16:creationId xmlns:a16="http://schemas.microsoft.com/office/drawing/2014/main" id="{E2950DD4-2937-431B-813C-DE92F533064C}"/>
              </a:ext>
            </a:extLst>
          </p:cNvPr>
          <p:cNvSpPr/>
          <p:nvPr/>
        </p:nvSpPr>
        <p:spPr>
          <a:xfrm>
            <a:off x="1860005" y="2247227"/>
            <a:ext cx="873272" cy="544277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err="1"/>
              <a:t>Refine</a:t>
            </a:r>
            <a:r>
              <a:rPr lang="fr-FR" sz="1200" dirty="0"/>
              <a:t> Deal</a:t>
            </a:r>
          </a:p>
        </p:txBody>
      </p:sp>
      <p:cxnSp>
        <p:nvCxnSpPr>
          <p:cNvPr id="399" name="Connecteur droit avec flèche 398">
            <a:extLst>
              <a:ext uri="{FF2B5EF4-FFF2-40B4-BE49-F238E27FC236}">
                <a16:creationId xmlns:a16="http://schemas.microsoft.com/office/drawing/2014/main" id="{66CE469A-4041-446A-BCBF-6B8B6005613F}"/>
              </a:ext>
            </a:extLst>
          </p:cNvPr>
          <p:cNvCxnSpPr>
            <a:stCxn id="396" idx="0"/>
            <a:endCxn id="398" idx="2"/>
          </p:cNvCxnSpPr>
          <p:nvPr/>
        </p:nvCxnSpPr>
        <p:spPr>
          <a:xfrm flipH="1" flipV="1">
            <a:off x="2296641" y="2791504"/>
            <a:ext cx="260" cy="3230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2" name="ZoneTexte 401">
            <a:extLst>
              <a:ext uri="{FF2B5EF4-FFF2-40B4-BE49-F238E27FC236}">
                <a16:creationId xmlns:a16="http://schemas.microsoft.com/office/drawing/2014/main" id="{18529690-8BDD-4784-B024-A1BBF960AC70}"/>
              </a:ext>
            </a:extLst>
          </p:cNvPr>
          <p:cNvSpPr txBox="1"/>
          <p:nvPr/>
        </p:nvSpPr>
        <p:spPr>
          <a:xfrm>
            <a:off x="2263290" y="2910921"/>
            <a:ext cx="3676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/>
              <a:t>No</a:t>
            </a:r>
          </a:p>
        </p:txBody>
      </p:sp>
      <p:sp>
        <p:nvSpPr>
          <p:cNvPr id="403" name="ZoneTexte 402">
            <a:extLst>
              <a:ext uri="{FF2B5EF4-FFF2-40B4-BE49-F238E27FC236}">
                <a16:creationId xmlns:a16="http://schemas.microsoft.com/office/drawing/2014/main" id="{97FC4BDD-F0A9-44BE-8F8F-454ADF63D67F}"/>
              </a:ext>
            </a:extLst>
          </p:cNvPr>
          <p:cNvSpPr txBox="1"/>
          <p:nvPr/>
        </p:nvSpPr>
        <p:spPr>
          <a:xfrm>
            <a:off x="859975" y="1012577"/>
            <a:ext cx="107889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Campaign </a:t>
            </a:r>
            <a:r>
              <a:rPr lang="fr-FR" dirty="0" err="1"/>
              <a:t>Creation</a:t>
            </a:r>
            <a:endParaRPr lang="fr-FR" dirty="0"/>
          </a:p>
        </p:txBody>
      </p:sp>
      <p:sp>
        <p:nvSpPr>
          <p:cNvPr id="405" name="Organigramme : Document 404">
            <a:extLst>
              <a:ext uri="{FF2B5EF4-FFF2-40B4-BE49-F238E27FC236}">
                <a16:creationId xmlns:a16="http://schemas.microsoft.com/office/drawing/2014/main" id="{CC3687F9-24ED-4D01-8ACB-F259F35DB085}"/>
              </a:ext>
            </a:extLst>
          </p:cNvPr>
          <p:cNvSpPr/>
          <p:nvPr/>
        </p:nvSpPr>
        <p:spPr>
          <a:xfrm>
            <a:off x="2813701" y="1559492"/>
            <a:ext cx="945502" cy="665447"/>
          </a:xfrm>
          <a:prstGeom prst="flowChart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/>
              <a:t>Mail</a:t>
            </a:r>
          </a:p>
        </p:txBody>
      </p:sp>
      <p:sp>
        <p:nvSpPr>
          <p:cNvPr id="407" name="Organigramme : Procédé 406">
            <a:extLst>
              <a:ext uri="{FF2B5EF4-FFF2-40B4-BE49-F238E27FC236}">
                <a16:creationId xmlns:a16="http://schemas.microsoft.com/office/drawing/2014/main" id="{191279FB-0DB4-4735-B996-AE4A897BBC68}"/>
              </a:ext>
            </a:extLst>
          </p:cNvPr>
          <p:cNvSpPr/>
          <p:nvPr/>
        </p:nvSpPr>
        <p:spPr>
          <a:xfrm>
            <a:off x="3900119" y="1624183"/>
            <a:ext cx="873272" cy="544277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err="1"/>
              <a:t>Pay</a:t>
            </a:r>
            <a:r>
              <a:rPr lang="fr-FR" sz="1200" dirty="0"/>
              <a:t> (CB or Transfer)</a:t>
            </a:r>
          </a:p>
        </p:txBody>
      </p:sp>
      <p:cxnSp>
        <p:nvCxnSpPr>
          <p:cNvPr id="408" name="Connecteur droit avec flèche 407">
            <a:extLst>
              <a:ext uri="{FF2B5EF4-FFF2-40B4-BE49-F238E27FC236}">
                <a16:creationId xmlns:a16="http://schemas.microsoft.com/office/drawing/2014/main" id="{2FAA306F-ED44-4B3B-8290-66B010AEBB94}"/>
              </a:ext>
            </a:extLst>
          </p:cNvPr>
          <p:cNvCxnSpPr>
            <a:cxnSpLocks/>
            <a:stCxn id="405" idx="3"/>
            <a:endCxn id="407" idx="1"/>
          </p:cNvCxnSpPr>
          <p:nvPr/>
        </p:nvCxnSpPr>
        <p:spPr>
          <a:xfrm>
            <a:off x="3759203" y="1892216"/>
            <a:ext cx="140916" cy="41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9" name="Organigramme : Décision 408">
            <a:extLst>
              <a:ext uri="{FF2B5EF4-FFF2-40B4-BE49-F238E27FC236}">
                <a16:creationId xmlns:a16="http://schemas.microsoft.com/office/drawing/2014/main" id="{EDF2A7E6-428D-4FCE-8557-752965AF9E30}"/>
              </a:ext>
            </a:extLst>
          </p:cNvPr>
          <p:cNvSpPr/>
          <p:nvPr/>
        </p:nvSpPr>
        <p:spPr>
          <a:xfrm>
            <a:off x="3907514" y="2857067"/>
            <a:ext cx="855360" cy="612009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/>
              <a:t>Got </a:t>
            </a:r>
            <a:r>
              <a:rPr lang="fr-FR" sz="1200" dirty="0" err="1"/>
              <a:t>it</a:t>
            </a:r>
            <a:r>
              <a:rPr lang="fr-FR" sz="1200" dirty="0"/>
              <a:t>?</a:t>
            </a:r>
          </a:p>
        </p:txBody>
      </p:sp>
      <p:cxnSp>
        <p:nvCxnSpPr>
          <p:cNvPr id="410" name="Connecteur droit avec flèche 409">
            <a:extLst>
              <a:ext uri="{FF2B5EF4-FFF2-40B4-BE49-F238E27FC236}">
                <a16:creationId xmlns:a16="http://schemas.microsoft.com/office/drawing/2014/main" id="{023AE1E6-9486-4C6E-B8C1-6A0929706DAC}"/>
              </a:ext>
            </a:extLst>
          </p:cNvPr>
          <p:cNvCxnSpPr>
            <a:cxnSpLocks/>
            <a:stCxn id="407" idx="2"/>
            <a:endCxn id="409" idx="0"/>
          </p:cNvCxnSpPr>
          <p:nvPr/>
        </p:nvCxnSpPr>
        <p:spPr>
          <a:xfrm flipH="1">
            <a:off x="4335194" y="2168460"/>
            <a:ext cx="1561" cy="6886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1" name="Connecteur : en angle 410">
            <a:extLst>
              <a:ext uri="{FF2B5EF4-FFF2-40B4-BE49-F238E27FC236}">
                <a16:creationId xmlns:a16="http://schemas.microsoft.com/office/drawing/2014/main" id="{A052C69E-B007-4013-AB05-10937EEDD60F}"/>
              </a:ext>
            </a:extLst>
          </p:cNvPr>
          <p:cNvCxnSpPr>
            <a:cxnSpLocks/>
            <a:stCxn id="409" idx="2"/>
            <a:endCxn id="387" idx="3"/>
          </p:cNvCxnSpPr>
          <p:nvPr/>
        </p:nvCxnSpPr>
        <p:spPr>
          <a:xfrm rot="5400000" flipH="1">
            <a:off x="3890196" y="3024079"/>
            <a:ext cx="290283" cy="599712"/>
          </a:xfrm>
          <a:prstGeom prst="bentConnector4">
            <a:avLst>
              <a:gd name="adj1" fmla="val -78751"/>
              <a:gd name="adj2" fmla="val 8565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2" name="Organigramme : Document 411">
            <a:extLst>
              <a:ext uri="{FF2B5EF4-FFF2-40B4-BE49-F238E27FC236}">
                <a16:creationId xmlns:a16="http://schemas.microsoft.com/office/drawing/2014/main" id="{F9BAA9D9-3C89-4326-ABD3-0E1BEE8F3917}"/>
              </a:ext>
            </a:extLst>
          </p:cNvPr>
          <p:cNvSpPr/>
          <p:nvPr/>
        </p:nvSpPr>
        <p:spPr>
          <a:xfrm>
            <a:off x="5964687" y="4076993"/>
            <a:ext cx="945502" cy="665447"/>
          </a:xfrm>
          <a:prstGeom prst="flowChart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/>
              <a:t>Notification</a:t>
            </a:r>
          </a:p>
        </p:txBody>
      </p:sp>
      <p:sp>
        <p:nvSpPr>
          <p:cNvPr id="413" name="ZoneTexte 412">
            <a:extLst>
              <a:ext uri="{FF2B5EF4-FFF2-40B4-BE49-F238E27FC236}">
                <a16:creationId xmlns:a16="http://schemas.microsoft.com/office/drawing/2014/main" id="{2DCCBA0A-F8FF-4BC4-AC6E-75E1708D314D}"/>
              </a:ext>
            </a:extLst>
          </p:cNvPr>
          <p:cNvSpPr txBox="1"/>
          <p:nvPr/>
        </p:nvSpPr>
        <p:spPr>
          <a:xfrm>
            <a:off x="4074264" y="3387112"/>
            <a:ext cx="3676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/>
              <a:t>No</a:t>
            </a:r>
          </a:p>
        </p:txBody>
      </p:sp>
      <p:cxnSp>
        <p:nvCxnSpPr>
          <p:cNvPr id="416" name="Connecteur droit avec flèche 415">
            <a:extLst>
              <a:ext uri="{FF2B5EF4-FFF2-40B4-BE49-F238E27FC236}">
                <a16:creationId xmlns:a16="http://schemas.microsoft.com/office/drawing/2014/main" id="{6145DAE0-B1A2-4DD3-92FB-59F713FC8DA8}"/>
              </a:ext>
            </a:extLst>
          </p:cNvPr>
          <p:cNvCxnSpPr>
            <a:stCxn id="394" idx="2"/>
            <a:endCxn id="412" idx="0"/>
          </p:cNvCxnSpPr>
          <p:nvPr/>
        </p:nvCxnSpPr>
        <p:spPr>
          <a:xfrm flipH="1">
            <a:off x="6437438" y="3440098"/>
            <a:ext cx="1267" cy="6368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7" name="ZoneTexte 416">
            <a:extLst>
              <a:ext uri="{FF2B5EF4-FFF2-40B4-BE49-F238E27FC236}">
                <a16:creationId xmlns:a16="http://schemas.microsoft.com/office/drawing/2014/main" id="{F5833100-2017-46CC-B469-A47E812BF169}"/>
              </a:ext>
            </a:extLst>
          </p:cNvPr>
          <p:cNvSpPr txBox="1"/>
          <p:nvPr/>
        </p:nvSpPr>
        <p:spPr>
          <a:xfrm>
            <a:off x="3229949" y="2300623"/>
            <a:ext cx="67304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/>
              <a:t>If X&gt;0</a:t>
            </a:r>
          </a:p>
        </p:txBody>
      </p:sp>
      <p:sp>
        <p:nvSpPr>
          <p:cNvPr id="419" name="ZoneTexte 418">
            <a:extLst>
              <a:ext uri="{FF2B5EF4-FFF2-40B4-BE49-F238E27FC236}">
                <a16:creationId xmlns:a16="http://schemas.microsoft.com/office/drawing/2014/main" id="{877AC62D-7355-4DF8-A6C8-498278280DBC}"/>
              </a:ext>
            </a:extLst>
          </p:cNvPr>
          <p:cNvSpPr txBox="1"/>
          <p:nvPr/>
        </p:nvSpPr>
        <p:spPr>
          <a:xfrm>
            <a:off x="4441948" y="3582316"/>
            <a:ext cx="88213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/>
              <a:t>If X=0 or </a:t>
            </a:r>
            <a:r>
              <a:rPr lang="fr-FR" sz="1000" dirty="0" err="1"/>
              <a:t>paid</a:t>
            </a:r>
            <a:endParaRPr lang="fr-FR" sz="1000" dirty="0"/>
          </a:p>
        </p:txBody>
      </p:sp>
      <p:sp>
        <p:nvSpPr>
          <p:cNvPr id="420" name="Organigramme : Décision 419">
            <a:extLst>
              <a:ext uri="{FF2B5EF4-FFF2-40B4-BE49-F238E27FC236}">
                <a16:creationId xmlns:a16="http://schemas.microsoft.com/office/drawing/2014/main" id="{0BF9064B-E50C-4A41-9A77-96246F352198}"/>
              </a:ext>
            </a:extLst>
          </p:cNvPr>
          <p:cNvSpPr/>
          <p:nvPr/>
        </p:nvSpPr>
        <p:spPr>
          <a:xfrm>
            <a:off x="7586351" y="4104533"/>
            <a:ext cx="732981" cy="524447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/>
              <a:t>Ok</a:t>
            </a:r>
          </a:p>
        </p:txBody>
      </p:sp>
      <p:sp>
        <p:nvSpPr>
          <p:cNvPr id="423" name="Organigramme : Procédé 422">
            <a:extLst>
              <a:ext uri="{FF2B5EF4-FFF2-40B4-BE49-F238E27FC236}">
                <a16:creationId xmlns:a16="http://schemas.microsoft.com/office/drawing/2014/main" id="{51C1904A-4222-4D5D-BD54-27D9DC48A2A6}"/>
              </a:ext>
            </a:extLst>
          </p:cNvPr>
          <p:cNvSpPr/>
          <p:nvPr/>
        </p:nvSpPr>
        <p:spPr>
          <a:xfrm>
            <a:off x="7522260" y="2607301"/>
            <a:ext cx="873272" cy="544277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/>
              <a:t>Enter </a:t>
            </a:r>
            <a:r>
              <a:rPr lang="fr-FR" sz="1200" dirty="0" err="1"/>
              <a:t>accept</a:t>
            </a:r>
            <a:r>
              <a:rPr lang="fr-FR" sz="1200" dirty="0"/>
              <a:t> </a:t>
            </a:r>
            <a:r>
              <a:rPr lang="fr-FR" sz="1200" dirty="0" err="1"/>
              <a:t>list</a:t>
            </a:r>
            <a:endParaRPr lang="fr-FR" sz="1200" dirty="0"/>
          </a:p>
        </p:txBody>
      </p:sp>
      <p:sp>
        <p:nvSpPr>
          <p:cNvPr id="424" name="Organigramme : Procédé 423">
            <a:extLst>
              <a:ext uri="{FF2B5EF4-FFF2-40B4-BE49-F238E27FC236}">
                <a16:creationId xmlns:a16="http://schemas.microsoft.com/office/drawing/2014/main" id="{7469ECB6-3337-4EFF-BB36-80B5357643D1}"/>
              </a:ext>
            </a:extLst>
          </p:cNvPr>
          <p:cNvSpPr/>
          <p:nvPr/>
        </p:nvSpPr>
        <p:spPr>
          <a:xfrm>
            <a:off x="6981989" y="3234570"/>
            <a:ext cx="873272" cy="544277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/>
              <a:t>Enter </a:t>
            </a:r>
            <a:r>
              <a:rPr lang="fr-FR" sz="1200" dirty="0" err="1"/>
              <a:t>reject</a:t>
            </a:r>
            <a:r>
              <a:rPr lang="fr-FR" sz="1200" dirty="0"/>
              <a:t> </a:t>
            </a:r>
            <a:r>
              <a:rPr lang="fr-FR" sz="1200" dirty="0" err="1"/>
              <a:t>list</a:t>
            </a:r>
            <a:endParaRPr lang="fr-FR" sz="1200" dirty="0"/>
          </a:p>
        </p:txBody>
      </p:sp>
      <p:cxnSp>
        <p:nvCxnSpPr>
          <p:cNvPr id="425" name="Connecteur : en angle 424">
            <a:extLst>
              <a:ext uri="{FF2B5EF4-FFF2-40B4-BE49-F238E27FC236}">
                <a16:creationId xmlns:a16="http://schemas.microsoft.com/office/drawing/2014/main" id="{B2E27384-34BF-4DCF-B504-93C0C885831B}"/>
              </a:ext>
            </a:extLst>
          </p:cNvPr>
          <p:cNvCxnSpPr>
            <a:cxnSpLocks/>
            <a:stCxn id="420" idx="0"/>
            <a:endCxn id="424" idx="2"/>
          </p:cNvCxnSpPr>
          <p:nvPr/>
        </p:nvCxnSpPr>
        <p:spPr>
          <a:xfrm rot="16200000" flipV="1">
            <a:off x="7522891" y="3674581"/>
            <a:ext cx="325686" cy="53421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6" name="Connecteur : en angle 425">
            <a:extLst>
              <a:ext uri="{FF2B5EF4-FFF2-40B4-BE49-F238E27FC236}">
                <a16:creationId xmlns:a16="http://schemas.microsoft.com/office/drawing/2014/main" id="{61EE84EA-41A9-402D-89E6-9111D9826826}"/>
              </a:ext>
            </a:extLst>
          </p:cNvPr>
          <p:cNvCxnSpPr>
            <a:cxnSpLocks/>
            <a:stCxn id="420" idx="3"/>
            <a:endCxn id="423" idx="2"/>
          </p:cNvCxnSpPr>
          <p:nvPr/>
        </p:nvCxnSpPr>
        <p:spPr>
          <a:xfrm flipH="1" flipV="1">
            <a:off x="7958896" y="3151578"/>
            <a:ext cx="360436" cy="1215179"/>
          </a:xfrm>
          <a:prstGeom prst="bentConnector4">
            <a:avLst>
              <a:gd name="adj1" fmla="val -63423"/>
              <a:gd name="adj2" fmla="val 6078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7" name="Connecteur : en angle 426">
            <a:extLst>
              <a:ext uri="{FF2B5EF4-FFF2-40B4-BE49-F238E27FC236}">
                <a16:creationId xmlns:a16="http://schemas.microsoft.com/office/drawing/2014/main" id="{C8CB8078-95C7-496D-9D97-1A62E3184CCE}"/>
              </a:ext>
            </a:extLst>
          </p:cNvPr>
          <p:cNvCxnSpPr>
            <a:stCxn id="423" idx="3"/>
            <a:endCxn id="391" idx="1"/>
          </p:cNvCxnSpPr>
          <p:nvPr/>
        </p:nvCxnSpPr>
        <p:spPr>
          <a:xfrm>
            <a:off x="8395532" y="2879440"/>
            <a:ext cx="282811" cy="29122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8" name="Connecteur droit avec flèche 427">
            <a:extLst>
              <a:ext uri="{FF2B5EF4-FFF2-40B4-BE49-F238E27FC236}">
                <a16:creationId xmlns:a16="http://schemas.microsoft.com/office/drawing/2014/main" id="{1B45386B-D3F5-47B2-A0D2-F69194EA48B9}"/>
              </a:ext>
            </a:extLst>
          </p:cNvPr>
          <p:cNvCxnSpPr>
            <a:stCxn id="391" idx="3"/>
            <a:endCxn id="392" idx="1"/>
          </p:cNvCxnSpPr>
          <p:nvPr/>
        </p:nvCxnSpPr>
        <p:spPr>
          <a:xfrm flipV="1">
            <a:off x="9551615" y="3161927"/>
            <a:ext cx="128218" cy="87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9" name="Connecteur droit avec flèche 428">
            <a:extLst>
              <a:ext uri="{FF2B5EF4-FFF2-40B4-BE49-F238E27FC236}">
                <a16:creationId xmlns:a16="http://schemas.microsoft.com/office/drawing/2014/main" id="{D2C81BC0-7D6C-4C15-AA7B-6FAA4CCA97E0}"/>
              </a:ext>
            </a:extLst>
          </p:cNvPr>
          <p:cNvCxnSpPr>
            <a:stCxn id="392" idx="0"/>
            <a:endCxn id="393" idx="2"/>
          </p:cNvCxnSpPr>
          <p:nvPr/>
        </p:nvCxnSpPr>
        <p:spPr>
          <a:xfrm flipV="1">
            <a:off x="10116469" y="2291061"/>
            <a:ext cx="0" cy="5987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0" name="Connecteur : en angle 429">
            <a:extLst>
              <a:ext uri="{FF2B5EF4-FFF2-40B4-BE49-F238E27FC236}">
                <a16:creationId xmlns:a16="http://schemas.microsoft.com/office/drawing/2014/main" id="{EBC0B37C-E875-4D7B-99E3-91446A3CB327}"/>
              </a:ext>
            </a:extLst>
          </p:cNvPr>
          <p:cNvCxnSpPr>
            <a:cxnSpLocks/>
            <a:stCxn id="393" idx="1"/>
            <a:endCxn id="391" idx="0"/>
          </p:cNvCxnSpPr>
          <p:nvPr/>
        </p:nvCxnSpPr>
        <p:spPr>
          <a:xfrm rot="10800000" flipV="1">
            <a:off x="9114979" y="2018923"/>
            <a:ext cx="564854" cy="87960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4" name="Organigramme : Procédé 433">
            <a:extLst>
              <a:ext uri="{FF2B5EF4-FFF2-40B4-BE49-F238E27FC236}">
                <a16:creationId xmlns:a16="http://schemas.microsoft.com/office/drawing/2014/main" id="{AFF8F1BC-7C9D-4C86-8913-E99FBCB20E5A}"/>
              </a:ext>
            </a:extLst>
          </p:cNvPr>
          <p:cNvSpPr/>
          <p:nvPr/>
        </p:nvSpPr>
        <p:spPr>
          <a:xfrm>
            <a:off x="10652294" y="2894319"/>
            <a:ext cx="873272" cy="544277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err="1"/>
              <a:t>Notify</a:t>
            </a:r>
            <a:r>
              <a:rPr lang="fr-FR" sz="1200" dirty="0"/>
              <a:t> </a:t>
            </a:r>
            <a:r>
              <a:rPr lang="fr-FR" sz="1200" dirty="0" err="1"/>
              <a:t>Influencers</a:t>
            </a:r>
            <a:endParaRPr lang="fr-FR" sz="1200" dirty="0"/>
          </a:p>
        </p:txBody>
      </p:sp>
      <p:cxnSp>
        <p:nvCxnSpPr>
          <p:cNvPr id="435" name="Connecteur : en angle 434">
            <a:extLst>
              <a:ext uri="{FF2B5EF4-FFF2-40B4-BE49-F238E27FC236}">
                <a16:creationId xmlns:a16="http://schemas.microsoft.com/office/drawing/2014/main" id="{E7FEEE87-41AB-4F09-A909-40DEEDB48499}"/>
              </a:ext>
            </a:extLst>
          </p:cNvPr>
          <p:cNvCxnSpPr>
            <a:stCxn id="393" idx="3"/>
            <a:endCxn id="434" idx="0"/>
          </p:cNvCxnSpPr>
          <p:nvPr/>
        </p:nvCxnSpPr>
        <p:spPr>
          <a:xfrm>
            <a:off x="10553105" y="2018923"/>
            <a:ext cx="535825" cy="87539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6" name="Organigramme : Document 435">
            <a:extLst>
              <a:ext uri="{FF2B5EF4-FFF2-40B4-BE49-F238E27FC236}">
                <a16:creationId xmlns:a16="http://schemas.microsoft.com/office/drawing/2014/main" id="{6F37B737-00BC-471F-A2FA-1222A727165D}"/>
              </a:ext>
            </a:extLst>
          </p:cNvPr>
          <p:cNvSpPr/>
          <p:nvPr/>
        </p:nvSpPr>
        <p:spPr>
          <a:xfrm>
            <a:off x="10616179" y="4083924"/>
            <a:ext cx="945502" cy="665447"/>
          </a:xfrm>
          <a:prstGeom prst="flowChart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/>
              <a:t>Notification</a:t>
            </a:r>
          </a:p>
        </p:txBody>
      </p:sp>
      <p:cxnSp>
        <p:nvCxnSpPr>
          <p:cNvPr id="437" name="Connecteur droit avec flèche 436">
            <a:extLst>
              <a:ext uri="{FF2B5EF4-FFF2-40B4-BE49-F238E27FC236}">
                <a16:creationId xmlns:a16="http://schemas.microsoft.com/office/drawing/2014/main" id="{9BB2F3CF-C613-4814-A4E9-4A766415A976}"/>
              </a:ext>
            </a:extLst>
          </p:cNvPr>
          <p:cNvCxnSpPr>
            <a:stCxn id="434" idx="2"/>
            <a:endCxn id="436" idx="0"/>
          </p:cNvCxnSpPr>
          <p:nvPr/>
        </p:nvCxnSpPr>
        <p:spPr>
          <a:xfrm>
            <a:off x="11088930" y="3438596"/>
            <a:ext cx="0" cy="6453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9" name="Connecteur droit 438">
            <a:extLst>
              <a:ext uri="{FF2B5EF4-FFF2-40B4-BE49-F238E27FC236}">
                <a16:creationId xmlns:a16="http://schemas.microsoft.com/office/drawing/2014/main" id="{5EA005D8-7914-458A-8CF3-5F884409CACF}"/>
              </a:ext>
            </a:extLst>
          </p:cNvPr>
          <p:cNvCxnSpPr>
            <a:cxnSpLocks/>
          </p:cNvCxnSpPr>
          <p:nvPr/>
        </p:nvCxnSpPr>
        <p:spPr>
          <a:xfrm flipH="1" flipV="1">
            <a:off x="4777976" y="1399843"/>
            <a:ext cx="42449" cy="4313769"/>
          </a:xfrm>
          <a:prstGeom prst="line">
            <a:avLst/>
          </a:prstGeom>
          <a:ln w="254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1" name="ZoneTexte 440">
            <a:extLst>
              <a:ext uri="{FF2B5EF4-FFF2-40B4-BE49-F238E27FC236}">
                <a16:creationId xmlns:a16="http://schemas.microsoft.com/office/drawing/2014/main" id="{481053F7-0FAC-4599-81BB-51874771FEB1}"/>
              </a:ext>
            </a:extLst>
          </p:cNvPr>
          <p:cNvSpPr txBox="1"/>
          <p:nvPr/>
        </p:nvSpPr>
        <p:spPr>
          <a:xfrm>
            <a:off x="4601269" y="2916643"/>
            <a:ext cx="3676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/>
              <a:t>Yes</a:t>
            </a:r>
          </a:p>
        </p:txBody>
      </p:sp>
      <p:cxnSp>
        <p:nvCxnSpPr>
          <p:cNvPr id="445" name="Connecteur droit 444">
            <a:extLst>
              <a:ext uri="{FF2B5EF4-FFF2-40B4-BE49-F238E27FC236}">
                <a16:creationId xmlns:a16="http://schemas.microsoft.com/office/drawing/2014/main" id="{0BE03CAF-9287-4F00-AC4E-4E38D03C68A4}"/>
              </a:ext>
            </a:extLst>
          </p:cNvPr>
          <p:cNvCxnSpPr>
            <a:cxnSpLocks/>
          </p:cNvCxnSpPr>
          <p:nvPr/>
        </p:nvCxnSpPr>
        <p:spPr>
          <a:xfrm flipH="1" flipV="1">
            <a:off x="2771249" y="1399843"/>
            <a:ext cx="42449" cy="4313769"/>
          </a:xfrm>
          <a:prstGeom prst="line">
            <a:avLst/>
          </a:prstGeom>
          <a:ln w="254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6" name="ZoneTexte 445">
            <a:extLst>
              <a:ext uri="{FF2B5EF4-FFF2-40B4-BE49-F238E27FC236}">
                <a16:creationId xmlns:a16="http://schemas.microsoft.com/office/drawing/2014/main" id="{402DF5BF-4B49-4FB7-9F2C-063D377F4CA5}"/>
              </a:ext>
            </a:extLst>
          </p:cNvPr>
          <p:cNvSpPr txBox="1"/>
          <p:nvPr/>
        </p:nvSpPr>
        <p:spPr>
          <a:xfrm>
            <a:off x="2468431" y="3130491"/>
            <a:ext cx="3676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/>
              <a:t>Yes</a:t>
            </a:r>
          </a:p>
        </p:txBody>
      </p:sp>
      <p:cxnSp>
        <p:nvCxnSpPr>
          <p:cNvPr id="1026" name="Connecteur : en angle 1025">
            <a:extLst>
              <a:ext uri="{FF2B5EF4-FFF2-40B4-BE49-F238E27FC236}">
                <a16:creationId xmlns:a16="http://schemas.microsoft.com/office/drawing/2014/main" id="{720679CC-7F51-40D5-81A3-86FB987BDEF7}"/>
              </a:ext>
            </a:extLst>
          </p:cNvPr>
          <p:cNvCxnSpPr>
            <a:stCxn id="398" idx="1"/>
            <a:endCxn id="389" idx="0"/>
          </p:cNvCxnSpPr>
          <p:nvPr/>
        </p:nvCxnSpPr>
        <p:spPr>
          <a:xfrm rot="10800000" flipV="1">
            <a:off x="1335129" y="2519366"/>
            <a:ext cx="524876" cy="58530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8" name="Connecteur : en angle 1027">
            <a:extLst>
              <a:ext uri="{FF2B5EF4-FFF2-40B4-BE49-F238E27FC236}">
                <a16:creationId xmlns:a16="http://schemas.microsoft.com/office/drawing/2014/main" id="{CEBB3229-B22D-4DB6-A7D2-401CAE4D645B}"/>
              </a:ext>
            </a:extLst>
          </p:cNvPr>
          <p:cNvCxnSpPr>
            <a:stCxn id="396" idx="3"/>
            <a:endCxn id="387" idx="1"/>
          </p:cNvCxnSpPr>
          <p:nvPr/>
        </p:nvCxnSpPr>
        <p:spPr>
          <a:xfrm flipV="1">
            <a:off x="2663391" y="3178793"/>
            <a:ext cx="198819" cy="19801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9" name="Connecteur : en angle 478">
            <a:extLst>
              <a:ext uri="{FF2B5EF4-FFF2-40B4-BE49-F238E27FC236}">
                <a16:creationId xmlns:a16="http://schemas.microsoft.com/office/drawing/2014/main" id="{3894D1C4-228B-40EA-AF03-6F01D8C029BD}"/>
              </a:ext>
            </a:extLst>
          </p:cNvPr>
          <p:cNvCxnSpPr>
            <a:stCxn id="387" idx="2"/>
            <a:endCxn id="338" idx="2"/>
          </p:cNvCxnSpPr>
          <p:nvPr/>
        </p:nvCxnSpPr>
        <p:spPr>
          <a:xfrm rot="5400000" flipH="1" flipV="1">
            <a:off x="4306706" y="2423263"/>
            <a:ext cx="19808" cy="2035528"/>
          </a:xfrm>
          <a:prstGeom prst="bentConnector3">
            <a:avLst>
              <a:gd name="adj1" fmla="val -192346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0" name="Connecteur droit avec flèche 1059">
            <a:extLst>
              <a:ext uri="{FF2B5EF4-FFF2-40B4-BE49-F238E27FC236}">
                <a16:creationId xmlns:a16="http://schemas.microsoft.com/office/drawing/2014/main" id="{AF476B24-CED1-4F8C-91DE-86FA8F2449BF}"/>
              </a:ext>
            </a:extLst>
          </p:cNvPr>
          <p:cNvCxnSpPr>
            <a:cxnSpLocks/>
            <a:stCxn id="409" idx="3"/>
            <a:endCxn id="338" idx="1"/>
          </p:cNvCxnSpPr>
          <p:nvPr/>
        </p:nvCxnSpPr>
        <p:spPr>
          <a:xfrm flipV="1">
            <a:off x="4762874" y="3158985"/>
            <a:ext cx="134864" cy="40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3" name="ZoneTexte 542">
            <a:extLst>
              <a:ext uri="{FF2B5EF4-FFF2-40B4-BE49-F238E27FC236}">
                <a16:creationId xmlns:a16="http://schemas.microsoft.com/office/drawing/2014/main" id="{53609CE5-D2C6-4A84-AA83-6D68ED5796F3}"/>
              </a:ext>
            </a:extLst>
          </p:cNvPr>
          <p:cNvSpPr txBox="1"/>
          <p:nvPr/>
        </p:nvSpPr>
        <p:spPr>
          <a:xfrm>
            <a:off x="7633438" y="3927234"/>
            <a:ext cx="3676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/>
              <a:t>No</a:t>
            </a:r>
          </a:p>
        </p:txBody>
      </p:sp>
      <p:sp>
        <p:nvSpPr>
          <p:cNvPr id="544" name="ZoneTexte 543">
            <a:extLst>
              <a:ext uri="{FF2B5EF4-FFF2-40B4-BE49-F238E27FC236}">
                <a16:creationId xmlns:a16="http://schemas.microsoft.com/office/drawing/2014/main" id="{4DFDCA1C-1B89-47AB-B363-F837740A4DBB}"/>
              </a:ext>
            </a:extLst>
          </p:cNvPr>
          <p:cNvSpPr txBox="1"/>
          <p:nvPr/>
        </p:nvSpPr>
        <p:spPr>
          <a:xfrm>
            <a:off x="8112202" y="4077667"/>
            <a:ext cx="3676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/>
              <a:t>Yes</a:t>
            </a:r>
          </a:p>
        </p:txBody>
      </p:sp>
      <p:cxnSp>
        <p:nvCxnSpPr>
          <p:cNvPr id="512" name="Connecteur : en angle 511">
            <a:extLst>
              <a:ext uri="{FF2B5EF4-FFF2-40B4-BE49-F238E27FC236}">
                <a16:creationId xmlns:a16="http://schemas.microsoft.com/office/drawing/2014/main" id="{239875D7-2A39-43F6-A90A-C017F39DA320}"/>
              </a:ext>
            </a:extLst>
          </p:cNvPr>
          <p:cNvCxnSpPr>
            <a:stCxn id="412" idx="2"/>
            <a:endCxn id="388" idx="1"/>
          </p:cNvCxnSpPr>
          <p:nvPr/>
        </p:nvCxnSpPr>
        <p:spPr>
          <a:xfrm rot="16200000" flipH="1">
            <a:off x="6519336" y="4616548"/>
            <a:ext cx="332400" cy="49619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4" name="Connecteur : en angle 513">
            <a:extLst>
              <a:ext uri="{FF2B5EF4-FFF2-40B4-BE49-F238E27FC236}">
                <a16:creationId xmlns:a16="http://schemas.microsoft.com/office/drawing/2014/main" id="{6C21C61F-B031-47C3-9106-6D8BCB3C3CBE}"/>
              </a:ext>
            </a:extLst>
          </p:cNvPr>
          <p:cNvCxnSpPr>
            <a:stCxn id="388" idx="0"/>
            <a:endCxn id="420" idx="1"/>
          </p:cNvCxnSpPr>
          <p:nvPr/>
        </p:nvCxnSpPr>
        <p:spPr>
          <a:xfrm rot="5400000" flipH="1" flipV="1">
            <a:off x="7282336" y="4454693"/>
            <a:ext cx="391951" cy="21608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6" name="ZoneTexte 565">
            <a:extLst>
              <a:ext uri="{FF2B5EF4-FFF2-40B4-BE49-F238E27FC236}">
                <a16:creationId xmlns:a16="http://schemas.microsoft.com/office/drawing/2014/main" id="{B7309126-841D-41BF-A20B-EE20C5D953A4}"/>
              </a:ext>
            </a:extLst>
          </p:cNvPr>
          <p:cNvSpPr txBox="1"/>
          <p:nvPr/>
        </p:nvSpPr>
        <p:spPr>
          <a:xfrm>
            <a:off x="10535390" y="1792396"/>
            <a:ext cx="3676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/>
              <a:t>Ok</a:t>
            </a:r>
          </a:p>
        </p:txBody>
      </p:sp>
    </p:spTree>
    <p:extLst>
      <p:ext uri="{BB962C8B-B14F-4D97-AF65-F5344CB8AC3E}">
        <p14:creationId xmlns:p14="http://schemas.microsoft.com/office/powerpoint/2010/main" val="22242091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7" name="Image 1036">
            <a:extLst>
              <a:ext uri="{FF2B5EF4-FFF2-40B4-BE49-F238E27FC236}">
                <a16:creationId xmlns:a16="http://schemas.microsoft.com/office/drawing/2014/main" id="{D55DE643-1822-4521-B7E2-E2887BBA03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8737" y="6229491"/>
            <a:ext cx="1320635" cy="406349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9FCC9E2E-6AC8-48C5-B42C-F0311AF2B18D}"/>
              </a:ext>
            </a:extLst>
          </p:cNvPr>
          <p:cNvSpPr txBox="1"/>
          <p:nvPr/>
        </p:nvSpPr>
        <p:spPr>
          <a:xfrm rot="16200000">
            <a:off x="23030" y="1777836"/>
            <a:ext cx="739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Brand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BC658EDC-D9D7-43C9-A2EF-8FD5D30DADEB}"/>
              </a:ext>
            </a:extLst>
          </p:cNvPr>
          <p:cNvSpPr txBox="1"/>
          <p:nvPr/>
        </p:nvSpPr>
        <p:spPr>
          <a:xfrm rot="16200000">
            <a:off x="102346" y="2839965"/>
            <a:ext cx="8577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err="1"/>
              <a:t>Salfatix</a:t>
            </a:r>
            <a:endParaRPr lang="fr-FR" dirty="0"/>
          </a:p>
          <a:p>
            <a:pPr algn="ctr"/>
            <a:r>
              <a:rPr lang="fr-FR" dirty="0"/>
              <a:t>Media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46C5D7CD-591A-4255-8DF3-9B407DC85865}"/>
              </a:ext>
            </a:extLst>
          </p:cNvPr>
          <p:cNvSpPr txBox="1"/>
          <p:nvPr/>
        </p:nvSpPr>
        <p:spPr>
          <a:xfrm rot="16200000">
            <a:off x="-176641" y="4281291"/>
            <a:ext cx="1138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Influencer</a:t>
            </a:r>
          </a:p>
        </p:txBody>
      </p: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6624F79D-E49E-40ED-8717-680B63C0477D}"/>
              </a:ext>
            </a:extLst>
          </p:cNvPr>
          <p:cNvCxnSpPr/>
          <p:nvPr/>
        </p:nvCxnSpPr>
        <p:spPr>
          <a:xfrm>
            <a:off x="208038" y="2535162"/>
            <a:ext cx="1121954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Connecteur droit 25">
            <a:extLst>
              <a:ext uri="{FF2B5EF4-FFF2-40B4-BE49-F238E27FC236}">
                <a16:creationId xmlns:a16="http://schemas.microsoft.com/office/drawing/2014/main" id="{8BE341F7-AC80-43CA-B619-82B436CC2406}"/>
              </a:ext>
            </a:extLst>
          </p:cNvPr>
          <p:cNvCxnSpPr/>
          <p:nvPr/>
        </p:nvCxnSpPr>
        <p:spPr>
          <a:xfrm>
            <a:off x="208038" y="3887409"/>
            <a:ext cx="1121954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1C6FD4B7-DE22-4DC9-86ED-994E087D72EF}"/>
              </a:ext>
            </a:extLst>
          </p:cNvPr>
          <p:cNvCxnSpPr>
            <a:cxnSpLocks/>
          </p:cNvCxnSpPr>
          <p:nvPr/>
        </p:nvCxnSpPr>
        <p:spPr>
          <a:xfrm>
            <a:off x="841833" y="1417562"/>
            <a:ext cx="12546" cy="361775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Organigramme : Procédé 24">
            <a:extLst>
              <a:ext uri="{FF2B5EF4-FFF2-40B4-BE49-F238E27FC236}">
                <a16:creationId xmlns:a16="http://schemas.microsoft.com/office/drawing/2014/main" id="{7CEFBCD7-E76E-421B-A257-005FA957FF5F}"/>
              </a:ext>
            </a:extLst>
          </p:cNvPr>
          <p:cNvSpPr/>
          <p:nvPr/>
        </p:nvSpPr>
        <p:spPr>
          <a:xfrm>
            <a:off x="1895011" y="1699845"/>
            <a:ext cx="873272" cy="544277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err="1"/>
              <a:t>Send</a:t>
            </a:r>
            <a:r>
              <a:rPr lang="fr-FR" sz="1200" dirty="0"/>
              <a:t> </a:t>
            </a:r>
            <a:r>
              <a:rPr lang="fr-FR" sz="1200" dirty="0" err="1"/>
              <a:t>Payment</a:t>
            </a:r>
            <a:endParaRPr lang="fr-FR" sz="1200" dirty="0"/>
          </a:p>
        </p:txBody>
      </p:sp>
      <p:sp>
        <p:nvSpPr>
          <p:cNvPr id="27" name="Organigramme : Procédé 26">
            <a:extLst>
              <a:ext uri="{FF2B5EF4-FFF2-40B4-BE49-F238E27FC236}">
                <a16:creationId xmlns:a16="http://schemas.microsoft.com/office/drawing/2014/main" id="{4DD27A27-4D21-4D96-AC7B-60007E25BE1D}"/>
              </a:ext>
            </a:extLst>
          </p:cNvPr>
          <p:cNvSpPr/>
          <p:nvPr/>
        </p:nvSpPr>
        <p:spPr>
          <a:xfrm>
            <a:off x="5833192" y="2873317"/>
            <a:ext cx="873272" cy="544277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err="1"/>
              <a:t>Pay</a:t>
            </a:r>
            <a:r>
              <a:rPr lang="fr-FR" sz="1200" dirty="0"/>
              <a:t> </a:t>
            </a:r>
            <a:r>
              <a:rPr lang="fr-FR" sz="1200" dirty="0" err="1"/>
              <a:t>Influencers</a:t>
            </a:r>
            <a:endParaRPr lang="fr-FR" sz="1200" dirty="0"/>
          </a:p>
        </p:txBody>
      </p:sp>
      <p:sp>
        <p:nvSpPr>
          <p:cNvPr id="97" name="ZoneTexte 96">
            <a:extLst>
              <a:ext uri="{FF2B5EF4-FFF2-40B4-BE49-F238E27FC236}">
                <a16:creationId xmlns:a16="http://schemas.microsoft.com/office/drawing/2014/main" id="{5EA36BCD-8EB5-4DCE-BD94-E764D04592FE}"/>
              </a:ext>
            </a:extLst>
          </p:cNvPr>
          <p:cNvSpPr txBox="1"/>
          <p:nvPr/>
        </p:nvSpPr>
        <p:spPr>
          <a:xfrm>
            <a:off x="8405247" y="3320280"/>
            <a:ext cx="3676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/>
              <a:t>No</a:t>
            </a:r>
          </a:p>
        </p:txBody>
      </p:sp>
      <p:sp>
        <p:nvSpPr>
          <p:cNvPr id="60" name="ZoneTexte 59">
            <a:extLst>
              <a:ext uri="{FF2B5EF4-FFF2-40B4-BE49-F238E27FC236}">
                <a16:creationId xmlns:a16="http://schemas.microsoft.com/office/drawing/2014/main" id="{ABDFCDFC-6535-4EE9-9151-C4CB1BE5C77E}"/>
              </a:ext>
            </a:extLst>
          </p:cNvPr>
          <p:cNvSpPr txBox="1"/>
          <p:nvPr/>
        </p:nvSpPr>
        <p:spPr>
          <a:xfrm>
            <a:off x="841833" y="1054704"/>
            <a:ext cx="10719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Campaign Action</a:t>
            </a:r>
          </a:p>
        </p:txBody>
      </p:sp>
      <p:sp>
        <p:nvSpPr>
          <p:cNvPr id="101" name="Organigramme : Procédé 100">
            <a:extLst>
              <a:ext uri="{FF2B5EF4-FFF2-40B4-BE49-F238E27FC236}">
                <a16:creationId xmlns:a16="http://schemas.microsoft.com/office/drawing/2014/main" id="{5AB1B005-CAF5-4AA7-A1CB-BD2999612873}"/>
              </a:ext>
            </a:extLst>
          </p:cNvPr>
          <p:cNvSpPr/>
          <p:nvPr/>
        </p:nvSpPr>
        <p:spPr>
          <a:xfrm>
            <a:off x="1889528" y="2561064"/>
            <a:ext cx="873272" cy="544277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err="1"/>
              <a:t>Request</a:t>
            </a:r>
            <a:r>
              <a:rPr lang="fr-FR" sz="1200" dirty="0"/>
              <a:t> final </a:t>
            </a:r>
            <a:r>
              <a:rPr lang="fr-FR" sz="1200" dirty="0" err="1"/>
              <a:t>Payment</a:t>
            </a:r>
            <a:endParaRPr lang="fr-FR" sz="1200" dirty="0"/>
          </a:p>
        </p:txBody>
      </p:sp>
      <p:sp>
        <p:nvSpPr>
          <p:cNvPr id="62" name="Organigramme : Décision 61">
            <a:extLst>
              <a:ext uri="{FF2B5EF4-FFF2-40B4-BE49-F238E27FC236}">
                <a16:creationId xmlns:a16="http://schemas.microsoft.com/office/drawing/2014/main" id="{121E2071-FB90-4223-9326-E8C478DD343C}"/>
              </a:ext>
            </a:extLst>
          </p:cNvPr>
          <p:cNvSpPr/>
          <p:nvPr/>
        </p:nvSpPr>
        <p:spPr>
          <a:xfrm>
            <a:off x="3039136" y="2584880"/>
            <a:ext cx="732981" cy="524447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/>
              <a:t>Ok</a:t>
            </a:r>
          </a:p>
        </p:txBody>
      </p:sp>
      <p:sp>
        <p:nvSpPr>
          <p:cNvPr id="89" name="Flèche : droite 88">
            <a:extLst>
              <a:ext uri="{FF2B5EF4-FFF2-40B4-BE49-F238E27FC236}">
                <a16:creationId xmlns:a16="http://schemas.microsoft.com/office/drawing/2014/main" id="{EE1E54CA-A1DE-43F5-B261-8728F2AB9FED}"/>
              </a:ext>
            </a:extLst>
          </p:cNvPr>
          <p:cNvSpPr/>
          <p:nvPr/>
        </p:nvSpPr>
        <p:spPr>
          <a:xfrm>
            <a:off x="854379" y="5375124"/>
            <a:ext cx="11052173" cy="161192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23" name="ZoneTexte 122">
            <a:extLst>
              <a:ext uri="{FF2B5EF4-FFF2-40B4-BE49-F238E27FC236}">
                <a16:creationId xmlns:a16="http://schemas.microsoft.com/office/drawing/2014/main" id="{CA73F814-36A4-42F1-B2BD-E87E3ABB582A}"/>
              </a:ext>
            </a:extLst>
          </p:cNvPr>
          <p:cNvSpPr txBox="1"/>
          <p:nvPr/>
        </p:nvSpPr>
        <p:spPr>
          <a:xfrm rot="16200000">
            <a:off x="206445" y="5117272"/>
            <a:ext cx="6495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Time</a:t>
            </a:r>
          </a:p>
          <a:p>
            <a:pPr algn="ctr"/>
            <a:r>
              <a:rPr lang="fr-FR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line</a:t>
            </a:r>
          </a:p>
        </p:txBody>
      </p:sp>
      <p:cxnSp>
        <p:nvCxnSpPr>
          <p:cNvPr id="124" name="Connecteur droit 123">
            <a:extLst>
              <a:ext uri="{FF2B5EF4-FFF2-40B4-BE49-F238E27FC236}">
                <a16:creationId xmlns:a16="http://schemas.microsoft.com/office/drawing/2014/main" id="{6CC33EC0-829C-4E03-A8B8-FF854B08BAE2}"/>
              </a:ext>
            </a:extLst>
          </p:cNvPr>
          <p:cNvCxnSpPr>
            <a:cxnSpLocks/>
          </p:cNvCxnSpPr>
          <p:nvPr/>
        </p:nvCxnSpPr>
        <p:spPr>
          <a:xfrm flipH="1" flipV="1">
            <a:off x="918242" y="1424036"/>
            <a:ext cx="42449" cy="4313769"/>
          </a:xfrm>
          <a:prstGeom prst="line">
            <a:avLst/>
          </a:prstGeom>
          <a:ln w="254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ZoneTexte 97">
            <a:extLst>
              <a:ext uri="{FF2B5EF4-FFF2-40B4-BE49-F238E27FC236}">
                <a16:creationId xmlns:a16="http://schemas.microsoft.com/office/drawing/2014/main" id="{D29E59B5-665B-41BB-8541-A4BB52E3472A}"/>
              </a:ext>
            </a:extLst>
          </p:cNvPr>
          <p:cNvSpPr txBox="1"/>
          <p:nvPr/>
        </p:nvSpPr>
        <p:spPr>
          <a:xfrm>
            <a:off x="8380468" y="2671709"/>
            <a:ext cx="3676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/>
              <a:t>Yes</a:t>
            </a:r>
          </a:p>
        </p:txBody>
      </p:sp>
      <p:sp>
        <p:nvSpPr>
          <p:cNvPr id="125" name="ZoneTexte 124">
            <a:extLst>
              <a:ext uri="{FF2B5EF4-FFF2-40B4-BE49-F238E27FC236}">
                <a16:creationId xmlns:a16="http://schemas.microsoft.com/office/drawing/2014/main" id="{82580CD8-BBC0-4EB8-B01B-47A9CA6D0A52}"/>
              </a:ext>
            </a:extLst>
          </p:cNvPr>
          <p:cNvSpPr txBox="1"/>
          <p:nvPr/>
        </p:nvSpPr>
        <p:spPr>
          <a:xfrm rot="16200000">
            <a:off x="373630" y="5671642"/>
            <a:ext cx="11192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Action</a:t>
            </a:r>
          </a:p>
          <a:p>
            <a:r>
              <a:rPr lang="fr-FR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Start Date</a:t>
            </a:r>
          </a:p>
        </p:txBody>
      </p:sp>
      <p:sp>
        <p:nvSpPr>
          <p:cNvPr id="126" name="ZoneTexte 125">
            <a:extLst>
              <a:ext uri="{FF2B5EF4-FFF2-40B4-BE49-F238E27FC236}">
                <a16:creationId xmlns:a16="http://schemas.microsoft.com/office/drawing/2014/main" id="{38602C86-4E7B-475E-BA18-D692192F792F}"/>
              </a:ext>
            </a:extLst>
          </p:cNvPr>
          <p:cNvSpPr txBox="1"/>
          <p:nvPr/>
        </p:nvSpPr>
        <p:spPr>
          <a:xfrm rot="16200000">
            <a:off x="7345928" y="5779304"/>
            <a:ext cx="12939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Post</a:t>
            </a:r>
          </a:p>
          <a:p>
            <a:r>
              <a:rPr lang="fr-FR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Milestone 1</a:t>
            </a:r>
          </a:p>
        </p:txBody>
      </p:sp>
      <p:sp>
        <p:nvSpPr>
          <p:cNvPr id="127" name="ZoneTexte 126">
            <a:extLst>
              <a:ext uri="{FF2B5EF4-FFF2-40B4-BE49-F238E27FC236}">
                <a16:creationId xmlns:a16="http://schemas.microsoft.com/office/drawing/2014/main" id="{6A1129A7-9A18-43BC-ADE2-81B1C5D62729}"/>
              </a:ext>
            </a:extLst>
          </p:cNvPr>
          <p:cNvSpPr txBox="1"/>
          <p:nvPr/>
        </p:nvSpPr>
        <p:spPr>
          <a:xfrm rot="16200000">
            <a:off x="5168727" y="5673096"/>
            <a:ext cx="11504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Post</a:t>
            </a:r>
          </a:p>
          <a:p>
            <a:r>
              <a:rPr lang="fr-FR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Start Date</a:t>
            </a:r>
          </a:p>
        </p:txBody>
      </p:sp>
      <p:cxnSp>
        <p:nvCxnSpPr>
          <p:cNvPr id="52" name="Connecteur droit avec flèche 51">
            <a:extLst>
              <a:ext uri="{FF2B5EF4-FFF2-40B4-BE49-F238E27FC236}">
                <a16:creationId xmlns:a16="http://schemas.microsoft.com/office/drawing/2014/main" id="{3CA1E536-A611-4807-BD57-5F4AB934AA51}"/>
              </a:ext>
            </a:extLst>
          </p:cNvPr>
          <p:cNvCxnSpPr>
            <a:cxnSpLocks/>
            <a:stCxn id="101" idx="0"/>
            <a:endCxn id="25" idx="2"/>
          </p:cNvCxnSpPr>
          <p:nvPr/>
        </p:nvCxnSpPr>
        <p:spPr>
          <a:xfrm flipV="1">
            <a:off x="2326164" y="2244122"/>
            <a:ext cx="5483" cy="3169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eur : en angle 53">
            <a:extLst>
              <a:ext uri="{FF2B5EF4-FFF2-40B4-BE49-F238E27FC236}">
                <a16:creationId xmlns:a16="http://schemas.microsoft.com/office/drawing/2014/main" id="{9EA8DF59-4587-4C25-AF38-36CFFAA9C014}"/>
              </a:ext>
            </a:extLst>
          </p:cNvPr>
          <p:cNvCxnSpPr>
            <a:cxnSpLocks/>
            <a:stCxn id="25" idx="3"/>
            <a:endCxn id="62" idx="0"/>
          </p:cNvCxnSpPr>
          <p:nvPr/>
        </p:nvCxnSpPr>
        <p:spPr>
          <a:xfrm>
            <a:off x="2768283" y="1971984"/>
            <a:ext cx="637344" cy="61289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cteur droit avec flèche 55">
            <a:extLst>
              <a:ext uri="{FF2B5EF4-FFF2-40B4-BE49-F238E27FC236}">
                <a16:creationId xmlns:a16="http://schemas.microsoft.com/office/drawing/2014/main" id="{D97857AF-E289-4121-8B43-8B8FE5FAE9CE}"/>
              </a:ext>
            </a:extLst>
          </p:cNvPr>
          <p:cNvCxnSpPr>
            <a:cxnSpLocks/>
            <a:stCxn id="62" idx="1"/>
            <a:endCxn id="101" idx="3"/>
          </p:cNvCxnSpPr>
          <p:nvPr/>
        </p:nvCxnSpPr>
        <p:spPr>
          <a:xfrm flipH="1" flipV="1">
            <a:off x="2762800" y="2833203"/>
            <a:ext cx="276336" cy="139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Organigramme : Document 131">
            <a:extLst>
              <a:ext uri="{FF2B5EF4-FFF2-40B4-BE49-F238E27FC236}">
                <a16:creationId xmlns:a16="http://schemas.microsoft.com/office/drawing/2014/main" id="{47B0767B-A8FD-4CB1-9036-72466C5DDF6E}"/>
              </a:ext>
            </a:extLst>
          </p:cNvPr>
          <p:cNvSpPr/>
          <p:nvPr/>
        </p:nvSpPr>
        <p:spPr>
          <a:xfrm>
            <a:off x="8912266" y="4064809"/>
            <a:ext cx="945502" cy="665447"/>
          </a:xfrm>
          <a:prstGeom prst="flowChart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/>
              <a:t>Mail or</a:t>
            </a:r>
          </a:p>
          <a:p>
            <a:pPr algn="ctr"/>
            <a:r>
              <a:rPr lang="fr-FR" sz="1200" dirty="0"/>
              <a:t>Notification or Call</a:t>
            </a:r>
          </a:p>
        </p:txBody>
      </p:sp>
      <p:sp>
        <p:nvSpPr>
          <p:cNvPr id="134" name="Organigramme : Procédé 133">
            <a:extLst>
              <a:ext uri="{FF2B5EF4-FFF2-40B4-BE49-F238E27FC236}">
                <a16:creationId xmlns:a16="http://schemas.microsoft.com/office/drawing/2014/main" id="{6976C3EF-817B-4987-BF35-FA7E4BD41214}"/>
              </a:ext>
            </a:extLst>
          </p:cNvPr>
          <p:cNvSpPr/>
          <p:nvPr/>
        </p:nvSpPr>
        <p:spPr>
          <a:xfrm>
            <a:off x="6904987" y="2874567"/>
            <a:ext cx="873272" cy="544277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err="1"/>
              <a:t>Wait</a:t>
            </a:r>
            <a:r>
              <a:rPr lang="fr-FR" sz="1200" dirty="0"/>
              <a:t> Post</a:t>
            </a:r>
          </a:p>
        </p:txBody>
      </p:sp>
      <p:sp>
        <p:nvSpPr>
          <p:cNvPr id="137" name="Organigramme : Document 136">
            <a:extLst>
              <a:ext uri="{FF2B5EF4-FFF2-40B4-BE49-F238E27FC236}">
                <a16:creationId xmlns:a16="http://schemas.microsoft.com/office/drawing/2014/main" id="{738E0EE0-0B4B-4B1B-B989-0BF3295B4B2F}"/>
              </a:ext>
            </a:extLst>
          </p:cNvPr>
          <p:cNvSpPr/>
          <p:nvPr/>
        </p:nvSpPr>
        <p:spPr>
          <a:xfrm>
            <a:off x="6776591" y="4045288"/>
            <a:ext cx="945502" cy="665447"/>
          </a:xfrm>
          <a:prstGeom prst="flowChart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/>
              <a:t>Mail</a:t>
            </a:r>
          </a:p>
        </p:txBody>
      </p:sp>
      <p:cxnSp>
        <p:nvCxnSpPr>
          <p:cNvPr id="3" name="Connecteur droit avec flèche 2">
            <a:extLst>
              <a:ext uri="{FF2B5EF4-FFF2-40B4-BE49-F238E27FC236}">
                <a16:creationId xmlns:a16="http://schemas.microsoft.com/office/drawing/2014/main" id="{487FB95A-B709-446A-84B4-A61797845A1E}"/>
              </a:ext>
            </a:extLst>
          </p:cNvPr>
          <p:cNvCxnSpPr>
            <a:cxnSpLocks/>
            <a:stCxn id="27" idx="3"/>
            <a:endCxn id="134" idx="1"/>
          </p:cNvCxnSpPr>
          <p:nvPr/>
        </p:nvCxnSpPr>
        <p:spPr>
          <a:xfrm>
            <a:off x="6706464" y="3145456"/>
            <a:ext cx="198523" cy="12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4CF6FF46-6EA4-4D24-B0B5-4022C9FE2FE3}"/>
              </a:ext>
            </a:extLst>
          </p:cNvPr>
          <p:cNvCxnSpPr>
            <a:cxnSpLocks/>
            <a:stCxn id="137" idx="3"/>
            <a:endCxn id="2" idx="2"/>
          </p:cNvCxnSpPr>
          <p:nvPr/>
        </p:nvCxnSpPr>
        <p:spPr>
          <a:xfrm flipV="1">
            <a:off x="7722093" y="4374921"/>
            <a:ext cx="568593" cy="30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 : en angle 38">
            <a:extLst>
              <a:ext uri="{FF2B5EF4-FFF2-40B4-BE49-F238E27FC236}">
                <a16:creationId xmlns:a16="http://schemas.microsoft.com/office/drawing/2014/main" id="{A94A8761-61F8-4E66-B4F3-250BE063E1F3}"/>
              </a:ext>
            </a:extLst>
          </p:cNvPr>
          <p:cNvCxnSpPr>
            <a:cxnSpLocks/>
            <a:endCxn id="75" idx="2"/>
          </p:cNvCxnSpPr>
          <p:nvPr/>
        </p:nvCxnSpPr>
        <p:spPr>
          <a:xfrm>
            <a:off x="7249342" y="4666742"/>
            <a:ext cx="1043481" cy="278195"/>
          </a:xfrm>
          <a:prstGeom prst="bentConnector3">
            <a:avLst>
              <a:gd name="adj1" fmla="val -100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Organigramme : Connecteur 1">
            <a:extLst>
              <a:ext uri="{FF2B5EF4-FFF2-40B4-BE49-F238E27FC236}">
                <a16:creationId xmlns:a16="http://schemas.microsoft.com/office/drawing/2014/main" id="{D96A48DE-0C45-4E06-9FCC-630E5300B7A1}"/>
              </a:ext>
            </a:extLst>
          </p:cNvPr>
          <p:cNvSpPr/>
          <p:nvPr/>
        </p:nvSpPr>
        <p:spPr>
          <a:xfrm>
            <a:off x="8290686" y="4212056"/>
            <a:ext cx="325729" cy="32572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1</a:t>
            </a:r>
          </a:p>
        </p:txBody>
      </p:sp>
      <p:sp>
        <p:nvSpPr>
          <p:cNvPr id="75" name="Organigramme : Connecteur 74">
            <a:extLst>
              <a:ext uri="{FF2B5EF4-FFF2-40B4-BE49-F238E27FC236}">
                <a16:creationId xmlns:a16="http://schemas.microsoft.com/office/drawing/2014/main" id="{9D27C5E0-1413-47A1-ABD5-C53FE88AA139}"/>
              </a:ext>
            </a:extLst>
          </p:cNvPr>
          <p:cNvSpPr/>
          <p:nvPr/>
        </p:nvSpPr>
        <p:spPr>
          <a:xfrm>
            <a:off x="8292823" y="4782072"/>
            <a:ext cx="325729" cy="32572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2</a:t>
            </a:r>
          </a:p>
        </p:txBody>
      </p:sp>
      <p:sp>
        <p:nvSpPr>
          <p:cNvPr id="81" name="Organigramme : Décision 80">
            <a:extLst>
              <a:ext uri="{FF2B5EF4-FFF2-40B4-BE49-F238E27FC236}">
                <a16:creationId xmlns:a16="http://schemas.microsoft.com/office/drawing/2014/main" id="{79547D15-B4B6-4AC4-9708-B9E0FBAF1881}"/>
              </a:ext>
            </a:extLst>
          </p:cNvPr>
          <p:cNvSpPr/>
          <p:nvPr/>
        </p:nvSpPr>
        <p:spPr>
          <a:xfrm>
            <a:off x="8067215" y="2881698"/>
            <a:ext cx="732981" cy="524447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/>
              <a:t>Ok</a:t>
            </a:r>
          </a:p>
        </p:txBody>
      </p:sp>
      <p:sp>
        <p:nvSpPr>
          <p:cNvPr id="83" name="Organigramme : Connecteur 82">
            <a:extLst>
              <a:ext uri="{FF2B5EF4-FFF2-40B4-BE49-F238E27FC236}">
                <a16:creationId xmlns:a16="http://schemas.microsoft.com/office/drawing/2014/main" id="{3728ED04-80EE-41F1-AE0E-C04727F457CE}"/>
              </a:ext>
            </a:extLst>
          </p:cNvPr>
          <p:cNvSpPr/>
          <p:nvPr/>
        </p:nvSpPr>
        <p:spPr>
          <a:xfrm>
            <a:off x="9232355" y="2543580"/>
            <a:ext cx="325729" cy="32572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3</a:t>
            </a:r>
          </a:p>
        </p:txBody>
      </p:sp>
      <p:cxnSp>
        <p:nvCxnSpPr>
          <p:cNvPr id="28" name="Connecteur droit avec flèche 27">
            <a:extLst>
              <a:ext uri="{FF2B5EF4-FFF2-40B4-BE49-F238E27FC236}">
                <a16:creationId xmlns:a16="http://schemas.microsoft.com/office/drawing/2014/main" id="{73174CEE-504F-4784-A180-DCE9208F155D}"/>
              </a:ext>
            </a:extLst>
          </p:cNvPr>
          <p:cNvCxnSpPr>
            <a:cxnSpLocks/>
            <a:stCxn id="134" idx="3"/>
            <a:endCxn id="81" idx="1"/>
          </p:cNvCxnSpPr>
          <p:nvPr/>
        </p:nvCxnSpPr>
        <p:spPr>
          <a:xfrm flipV="1">
            <a:off x="7778259" y="3143922"/>
            <a:ext cx="288956" cy="27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 : en angle 33">
            <a:extLst>
              <a:ext uri="{FF2B5EF4-FFF2-40B4-BE49-F238E27FC236}">
                <a16:creationId xmlns:a16="http://schemas.microsoft.com/office/drawing/2014/main" id="{352E197F-2C90-405E-BFBF-700E2F379D19}"/>
              </a:ext>
            </a:extLst>
          </p:cNvPr>
          <p:cNvCxnSpPr>
            <a:cxnSpLocks/>
            <a:stCxn id="81" idx="0"/>
            <a:endCxn id="83" idx="2"/>
          </p:cNvCxnSpPr>
          <p:nvPr/>
        </p:nvCxnSpPr>
        <p:spPr>
          <a:xfrm rot="5400000" flipH="1" flipV="1">
            <a:off x="8745404" y="2394748"/>
            <a:ext cx="175253" cy="79864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Organigramme : Procédé 87">
            <a:extLst>
              <a:ext uri="{FF2B5EF4-FFF2-40B4-BE49-F238E27FC236}">
                <a16:creationId xmlns:a16="http://schemas.microsoft.com/office/drawing/2014/main" id="{6EAC0F31-B73B-4EEB-8E68-5AA633C866B8}"/>
              </a:ext>
            </a:extLst>
          </p:cNvPr>
          <p:cNvSpPr/>
          <p:nvPr/>
        </p:nvSpPr>
        <p:spPr>
          <a:xfrm>
            <a:off x="8953667" y="3258315"/>
            <a:ext cx="873272" cy="516103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err="1"/>
              <a:t>Notify</a:t>
            </a:r>
            <a:endParaRPr lang="fr-FR" sz="1200" dirty="0"/>
          </a:p>
          <a:p>
            <a:pPr algn="ctr"/>
            <a:r>
              <a:rPr lang="fr-FR" sz="1200" dirty="0"/>
              <a:t>Influencer </a:t>
            </a:r>
          </a:p>
        </p:txBody>
      </p:sp>
      <p:cxnSp>
        <p:nvCxnSpPr>
          <p:cNvPr id="91" name="Connecteur droit 90">
            <a:extLst>
              <a:ext uri="{FF2B5EF4-FFF2-40B4-BE49-F238E27FC236}">
                <a16:creationId xmlns:a16="http://schemas.microsoft.com/office/drawing/2014/main" id="{618DED84-1451-416A-BBE1-64158C448845}"/>
              </a:ext>
            </a:extLst>
          </p:cNvPr>
          <p:cNvCxnSpPr>
            <a:cxnSpLocks/>
          </p:cNvCxnSpPr>
          <p:nvPr/>
        </p:nvCxnSpPr>
        <p:spPr>
          <a:xfrm flipH="1" flipV="1">
            <a:off x="5686021" y="1421619"/>
            <a:ext cx="34248" cy="4313769"/>
          </a:xfrm>
          <a:prstGeom prst="line">
            <a:avLst/>
          </a:prstGeom>
          <a:ln w="254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 : en angle 39">
            <a:extLst>
              <a:ext uri="{FF2B5EF4-FFF2-40B4-BE49-F238E27FC236}">
                <a16:creationId xmlns:a16="http://schemas.microsoft.com/office/drawing/2014/main" id="{7ED1675F-90E9-454B-8A31-A4E2DFCD461E}"/>
              </a:ext>
            </a:extLst>
          </p:cNvPr>
          <p:cNvCxnSpPr>
            <a:cxnSpLocks/>
            <a:stCxn id="81" idx="2"/>
            <a:endCxn id="88" idx="1"/>
          </p:cNvCxnSpPr>
          <p:nvPr/>
        </p:nvCxnSpPr>
        <p:spPr>
          <a:xfrm rot="16200000" flipH="1">
            <a:off x="8638575" y="3201275"/>
            <a:ext cx="110222" cy="51996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Connecteur droit 93">
            <a:extLst>
              <a:ext uri="{FF2B5EF4-FFF2-40B4-BE49-F238E27FC236}">
                <a16:creationId xmlns:a16="http://schemas.microsoft.com/office/drawing/2014/main" id="{0BAC2AF9-4986-45F2-BB64-0B90B342E876}"/>
              </a:ext>
            </a:extLst>
          </p:cNvPr>
          <p:cNvCxnSpPr>
            <a:cxnSpLocks/>
          </p:cNvCxnSpPr>
          <p:nvPr/>
        </p:nvCxnSpPr>
        <p:spPr>
          <a:xfrm flipH="1" flipV="1">
            <a:off x="7945317" y="1417562"/>
            <a:ext cx="34248" cy="4313769"/>
          </a:xfrm>
          <a:prstGeom prst="line">
            <a:avLst/>
          </a:prstGeom>
          <a:ln w="254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avec flèche 42">
            <a:extLst>
              <a:ext uri="{FF2B5EF4-FFF2-40B4-BE49-F238E27FC236}">
                <a16:creationId xmlns:a16="http://schemas.microsoft.com/office/drawing/2014/main" id="{32DB3D97-4F58-41D4-A533-1D36788A986C}"/>
              </a:ext>
            </a:extLst>
          </p:cNvPr>
          <p:cNvCxnSpPr>
            <a:cxnSpLocks/>
            <a:stCxn id="88" idx="2"/>
            <a:endCxn id="132" idx="0"/>
          </p:cNvCxnSpPr>
          <p:nvPr/>
        </p:nvCxnSpPr>
        <p:spPr>
          <a:xfrm flipH="1">
            <a:off x="9385017" y="3774418"/>
            <a:ext cx="5286" cy="2903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necteur : en angle 63">
            <a:extLst>
              <a:ext uri="{FF2B5EF4-FFF2-40B4-BE49-F238E27FC236}">
                <a16:creationId xmlns:a16="http://schemas.microsoft.com/office/drawing/2014/main" id="{F9F05524-BEEC-4E7D-9F48-74D6807676DC}"/>
              </a:ext>
            </a:extLst>
          </p:cNvPr>
          <p:cNvCxnSpPr>
            <a:cxnSpLocks/>
            <a:endCxn id="134" idx="2"/>
          </p:cNvCxnSpPr>
          <p:nvPr/>
        </p:nvCxnSpPr>
        <p:spPr>
          <a:xfrm rot="16200000" flipV="1">
            <a:off x="7218149" y="3542319"/>
            <a:ext cx="248433" cy="148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eur : en angle 68">
            <a:extLst>
              <a:ext uri="{FF2B5EF4-FFF2-40B4-BE49-F238E27FC236}">
                <a16:creationId xmlns:a16="http://schemas.microsoft.com/office/drawing/2014/main" id="{B617A1B2-0F1C-4D7B-A23B-662733551C4C}"/>
              </a:ext>
            </a:extLst>
          </p:cNvPr>
          <p:cNvCxnSpPr>
            <a:cxnSpLocks/>
            <a:stCxn id="132" idx="1"/>
          </p:cNvCxnSpPr>
          <p:nvPr/>
        </p:nvCxnSpPr>
        <p:spPr>
          <a:xfrm rot="10800000">
            <a:off x="7341624" y="3667279"/>
            <a:ext cx="1570643" cy="730255"/>
          </a:xfrm>
          <a:prstGeom prst="bentConnector3">
            <a:avLst>
              <a:gd name="adj1" fmla="val 1057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ZoneTexte 105">
            <a:extLst>
              <a:ext uri="{FF2B5EF4-FFF2-40B4-BE49-F238E27FC236}">
                <a16:creationId xmlns:a16="http://schemas.microsoft.com/office/drawing/2014/main" id="{99FC4707-3C84-4B90-A98B-74C04C9FFAA5}"/>
              </a:ext>
            </a:extLst>
          </p:cNvPr>
          <p:cNvSpPr txBox="1"/>
          <p:nvPr/>
        </p:nvSpPr>
        <p:spPr>
          <a:xfrm>
            <a:off x="2823053" y="2623814"/>
            <a:ext cx="3676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/>
              <a:t>No</a:t>
            </a:r>
          </a:p>
        </p:txBody>
      </p:sp>
      <p:sp>
        <p:nvSpPr>
          <p:cNvPr id="109" name="Organigramme : Connecteur 108">
            <a:extLst>
              <a:ext uri="{FF2B5EF4-FFF2-40B4-BE49-F238E27FC236}">
                <a16:creationId xmlns:a16="http://schemas.microsoft.com/office/drawing/2014/main" id="{54CF231D-6DBB-47D8-A3A3-6EFA05B08BE4}"/>
              </a:ext>
            </a:extLst>
          </p:cNvPr>
          <p:cNvSpPr/>
          <p:nvPr/>
        </p:nvSpPr>
        <p:spPr>
          <a:xfrm>
            <a:off x="6808350" y="2510873"/>
            <a:ext cx="325729" cy="32572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4</a:t>
            </a:r>
          </a:p>
        </p:txBody>
      </p:sp>
      <p:cxnSp>
        <p:nvCxnSpPr>
          <p:cNvPr id="73" name="Connecteur : en angle 72">
            <a:extLst>
              <a:ext uri="{FF2B5EF4-FFF2-40B4-BE49-F238E27FC236}">
                <a16:creationId xmlns:a16="http://schemas.microsoft.com/office/drawing/2014/main" id="{89E615F0-6096-4492-A333-FB34489ED4E8}"/>
              </a:ext>
            </a:extLst>
          </p:cNvPr>
          <p:cNvCxnSpPr>
            <a:cxnSpLocks/>
            <a:stCxn id="109" idx="6"/>
            <a:endCxn id="134" idx="0"/>
          </p:cNvCxnSpPr>
          <p:nvPr/>
        </p:nvCxnSpPr>
        <p:spPr>
          <a:xfrm>
            <a:off x="7134079" y="2673738"/>
            <a:ext cx="207544" cy="20082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ZoneTexte 111">
            <a:extLst>
              <a:ext uri="{FF2B5EF4-FFF2-40B4-BE49-F238E27FC236}">
                <a16:creationId xmlns:a16="http://schemas.microsoft.com/office/drawing/2014/main" id="{EB6F4ABA-50B8-4121-8CDA-C827B9A3EA7C}"/>
              </a:ext>
            </a:extLst>
          </p:cNvPr>
          <p:cNvSpPr txBox="1"/>
          <p:nvPr/>
        </p:nvSpPr>
        <p:spPr>
          <a:xfrm rot="16200000">
            <a:off x="23031" y="1777836"/>
            <a:ext cx="739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Brand</a:t>
            </a:r>
          </a:p>
        </p:txBody>
      </p:sp>
      <p:sp>
        <p:nvSpPr>
          <p:cNvPr id="113" name="ZoneTexte 112">
            <a:extLst>
              <a:ext uri="{FF2B5EF4-FFF2-40B4-BE49-F238E27FC236}">
                <a16:creationId xmlns:a16="http://schemas.microsoft.com/office/drawing/2014/main" id="{6969B5A2-8500-4A01-BB39-C0ED4BC8A271}"/>
              </a:ext>
            </a:extLst>
          </p:cNvPr>
          <p:cNvSpPr txBox="1"/>
          <p:nvPr/>
        </p:nvSpPr>
        <p:spPr>
          <a:xfrm rot="16200000">
            <a:off x="102347" y="2839965"/>
            <a:ext cx="8577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err="1"/>
              <a:t>Salfatix</a:t>
            </a:r>
            <a:endParaRPr lang="fr-FR" dirty="0"/>
          </a:p>
          <a:p>
            <a:pPr algn="ctr"/>
            <a:r>
              <a:rPr lang="fr-FR" dirty="0"/>
              <a:t>Media</a:t>
            </a:r>
          </a:p>
        </p:txBody>
      </p:sp>
      <p:sp>
        <p:nvSpPr>
          <p:cNvPr id="115" name="ZoneTexte 114">
            <a:extLst>
              <a:ext uri="{FF2B5EF4-FFF2-40B4-BE49-F238E27FC236}">
                <a16:creationId xmlns:a16="http://schemas.microsoft.com/office/drawing/2014/main" id="{9E4DB360-250B-4953-9314-EB56E93EB2DC}"/>
              </a:ext>
            </a:extLst>
          </p:cNvPr>
          <p:cNvSpPr txBox="1"/>
          <p:nvPr/>
        </p:nvSpPr>
        <p:spPr>
          <a:xfrm rot="16200000">
            <a:off x="-176640" y="4281291"/>
            <a:ext cx="1138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Influencer</a:t>
            </a:r>
          </a:p>
        </p:txBody>
      </p:sp>
      <p:sp>
        <p:nvSpPr>
          <p:cNvPr id="120" name="Organigramme : Procédé 119">
            <a:extLst>
              <a:ext uri="{FF2B5EF4-FFF2-40B4-BE49-F238E27FC236}">
                <a16:creationId xmlns:a16="http://schemas.microsoft.com/office/drawing/2014/main" id="{DD6BBC45-046B-4C9F-A04B-2A420BA89C0B}"/>
              </a:ext>
            </a:extLst>
          </p:cNvPr>
          <p:cNvSpPr/>
          <p:nvPr/>
        </p:nvSpPr>
        <p:spPr>
          <a:xfrm>
            <a:off x="1877610" y="3325671"/>
            <a:ext cx="873272" cy="544277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err="1"/>
              <a:t>Notify</a:t>
            </a:r>
            <a:r>
              <a:rPr lang="fr-FR" sz="1200" dirty="0"/>
              <a:t> </a:t>
            </a:r>
            <a:r>
              <a:rPr lang="fr-FR" sz="1200" dirty="0" err="1"/>
              <a:t>Influencers</a:t>
            </a:r>
            <a:endParaRPr lang="fr-FR" sz="1200" dirty="0"/>
          </a:p>
        </p:txBody>
      </p:sp>
      <p:sp>
        <p:nvSpPr>
          <p:cNvPr id="121" name="Organigramme : Procédé 120">
            <a:extLst>
              <a:ext uri="{FF2B5EF4-FFF2-40B4-BE49-F238E27FC236}">
                <a16:creationId xmlns:a16="http://schemas.microsoft.com/office/drawing/2014/main" id="{DC7AC18F-261A-4EF4-89D7-87503C8FF815}"/>
              </a:ext>
            </a:extLst>
          </p:cNvPr>
          <p:cNvSpPr/>
          <p:nvPr/>
        </p:nvSpPr>
        <p:spPr>
          <a:xfrm>
            <a:off x="970374" y="2917782"/>
            <a:ext cx="873272" cy="544277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err="1"/>
              <a:t>Send</a:t>
            </a:r>
            <a:r>
              <a:rPr lang="fr-FR" sz="1200" dirty="0"/>
              <a:t> </a:t>
            </a:r>
            <a:r>
              <a:rPr lang="fr-FR" sz="1200" dirty="0" err="1"/>
              <a:t>Influencers</a:t>
            </a:r>
            <a:r>
              <a:rPr lang="fr-FR" sz="1200" dirty="0"/>
              <a:t> Listing</a:t>
            </a:r>
          </a:p>
        </p:txBody>
      </p:sp>
      <p:sp>
        <p:nvSpPr>
          <p:cNvPr id="133" name="Organigramme : Procédé 132">
            <a:extLst>
              <a:ext uri="{FF2B5EF4-FFF2-40B4-BE49-F238E27FC236}">
                <a16:creationId xmlns:a16="http://schemas.microsoft.com/office/drawing/2014/main" id="{E4B73212-49C2-4551-B1EB-6E39B5804E3D}"/>
              </a:ext>
            </a:extLst>
          </p:cNvPr>
          <p:cNvSpPr/>
          <p:nvPr/>
        </p:nvSpPr>
        <p:spPr>
          <a:xfrm>
            <a:off x="960930" y="1695326"/>
            <a:ext cx="873272" cy="544277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err="1"/>
              <a:t>Send</a:t>
            </a:r>
            <a:r>
              <a:rPr lang="fr-FR" sz="1200" dirty="0"/>
              <a:t> </a:t>
            </a:r>
            <a:r>
              <a:rPr lang="fr-FR" sz="1200" dirty="0" err="1"/>
              <a:t>Products</a:t>
            </a:r>
            <a:endParaRPr lang="fr-FR" sz="1200" dirty="0"/>
          </a:p>
        </p:txBody>
      </p:sp>
      <p:sp>
        <p:nvSpPr>
          <p:cNvPr id="142" name="Organigramme : Document 141">
            <a:extLst>
              <a:ext uri="{FF2B5EF4-FFF2-40B4-BE49-F238E27FC236}">
                <a16:creationId xmlns:a16="http://schemas.microsoft.com/office/drawing/2014/main" id="{77A5089F-177B-42B9-A308-E35334B5F500}"/>
              </a:ext>
            </a:extLst>
          </p:cNvPr>
          <p:cNvSpPr/>
          <p:nvPr/>
        </p:nvSpPr>
        <p:spPr>
          <a:xfrm>
            <a:off x="1834202" y="4083924"/>
            <a:ext cx="929124" cy="665447"/>
          </a:xfrm>
          <a:prstGeom prst="flowChart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/>
              <a:t>Notification</a:t>
            </a:r>
          </a:p>
        </p:txBody>
      </p:sp>
      <p:sp>
        <p:nvSpPr>
          <p:cNvPr id="149" name="ZoneTexte 148">
            <a:extLst>
              <a:ext uri="{FF2B5EF4-FFF2-40B4-BE49-F238E27FC236}">
                <a16:creationId xmlns:a16="http://schemas.microsoft.com/office/drawing/2014/main" id="{6FA6F136-17C6-43FC-81B6-0F055270342F}"/>
              </a:ext>
            </a:extLst>
          </p:cNvPr>
          <p:cNvSpPr txBox="1"/>
          <p:nvPr/>
        </p:nvSpPr>
        <p:spPr>
          <a:xfrm rot="16200000">
            <a:off x="7345929" y="5779304"/>
            <a:ext cx="12939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Post</a:t>
            </a:r>
          </a:p>
          <a:p>
            <a:r>
              <a:rPr lang="fr-FR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Milestone 1</a:t>
            </a:r>
          </a:p>
        </p:txBody>
      </p:sp>
      <p:sp>
        <p:nvSpPr>
          <p:cNvPr id="151" name="Organigramme : Procédé 150">
            <a:extLst>
              <a:ext uri="{FF2B5EF4-FFF2-40B4-BE49-F238E27FC236}">
                <a16:creationId xmlns:a16="http://schemas.microsoft.com/office/drawing/2014/main" id="{3897FA68-FA1E-41E6-9DC9-D7083CDA1A50}"/>
              </a:ext>
            </a:extLst>
          </p:cNvPr>
          <p:cNvSpPr/>
          <p:nvPr/>
        </p:nvSpPr>
        <p:spPr>
          <a:xfrm>
            <a:off x="2967010" y="4083924"/>
            <a:ext cx="873272" cy="544277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err="1"/>
              <a:t>Ackno</a:t>
            </a:r>
            <a:r>
              <a:rPr lang="fr-FR" sz="1200" dirty="0"/>
              <a:t>. </a:t>
            </a:r>
            <a:r>
              <a:rPr lang="fr-FR" sz="1200" dirty="0" err="1"/>
              <a:t>Receipt</a:t>
            </a:r>
            <a:endParaRPr lang="fr-FR" sz="1200" dirty="0"/>
          </a:p>
        </p:txBody>
      </p:sp>
      <p:cxnSp>
        <p:nvCxnSpPr>
          <p:cNvPr id="154" name="Connecteur droit avec flèche 153">
            <a:extLst>
              <a:ext uri="{FF2B5EF4-FFF2-40B4-BE49-F238E27FC236}">
                <a16:creationId xmlns:a16="http://schemas.microsoft.com/office/drawing/2014/main" id="{3529A19D-F172-43F0-AF24-1C5E347E2026}"/>
              </a:ext>
            </a:extLst>
          </p:cNvPr>
          <p:cNvCxnSpPr>
            <a:stCxn id="121" idx="0"/>
            <a:endCxn id="133" idx="2"/>
          </p:cNvCxnSpPr>
          <p:nvPr/>
        </p:nvCxnSpPr>
        <p:spPr>
          <a:xfrm flipH="1" flipV="1">
            <a:off x="1397566" y="2239603"/>
            <a:ext cx="9444" cy="6781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Connecteur droit avec flèche 156">
            <a:extLst>
              <a:ext uri="{FF2B5EF4-FFF2-40B4-BE49-F238E27FC236}">
                <a16:creationId xmlns:a16="http://schemas.microsoft.com/office/drawing/2014/main" id="{A7468FA5-1533-41C9-B64F-50199391217F}"/>
              </a:ext>
            </a:extLst>
          </p:cNvPr>
          <p:cNvCxnSpPr>
            <a:cxnSpLocks/>
            <a:stCxn id="120" idx="2"/>
            <a:endCxn id="142" idx="0"/>
          </p:cNvCxnSpPr>
          <p:nvPr/>
        </p:nvCxnSpPr>
        <p:spPr>
          <a:xfrm flipH="1">
            <a:off x="2298764" y="3869948"/>
            <a:ext cx="15482" cy="2139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Connecteur : en angle 157">
            <a:extLst>
              <a:ext uri="{FF2B5EF4-FFF2-40B4-BE49-F238E27FC236}">
                <a16:creationId xmlns:a16="http://schemas.microsoft.com/office/drawing/2014/main" id="{555CAA25-A784-4B0B-B1C0-F75BA2B105BD}"/>
              </a:ext>
            </a:extLst>
          </p:cNvPr>
          <p:cNvCxnSpPr>
            <a:cxnSpLocks/>
            <a:stCxn id="142" idx="2"/>
            <a:endCxn id="151" idx="2"/>
          </p:cNvCxnSpPr>
          <p:nvPr/>
        </p:nvCxnSpPr>
        <p:spPr>
          <a:xfrm rot="5400000" flipH="1" flipV="1">
            <a:off x="2812616" y="4114349"/>
            <a:ext cx="77177" cy="1104882"/>
          </a:xfrm>
          <a:prstGeom prst="bentConnector3">
            <a:avLst>
              <a:gd name="adj1" fmla="val -35320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Connecteur droit avec flèche 158">
            <a:extLst>
              <a:ext uri="{FF2B5EF4-FFF2-40B4-BE49-F238E27FC236}">
                <a16:creationId xmlns:a16="http://schemas.microsoft.com/office/drawing/2014/main" id="{ADBF3EF2-A504-4C12-88C8-D4F697DD8E56}"/>
              </a:ext>
            </a:extLst>
          </p:cNvPr>
          <p:cNvCxnSpPr>
            <a:cxnSpLocks/>
            <a:stCxn id="151" idx="0"/>
            <a:endCxn id="110" idx="2"/>
          </p:cNvCxnSpPr>
          <p:nvPr/>
        </p:nvCxnSpPr>
        <p:spPr>
          <a:xfrm flipH="1" flipV="1">
            <a:off x="3398643" y="3827199"/>
            <a:ext cx="5003" cy="2567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Organigramme : Procédé 166">
            <a:extLst>
              <a:ext uri="{FF2B5EF4-FFF2-40B4-BE49-F238E27FC236}">
                <a16:creationId xmlns:a16="http://schemas.microsoft.com/office/drawing/2014/main" id="{7CD0AEE8-2631-487F-B319-D09464939F49}"/>
              </a:ext>
            </a:extLst>
          </p:cNvPr>
          <p:cNvSpPr/>
          <p:nvPr/>
        </p:nvSpPr>
        <p:spPr>
          <a:xfrm>
            <a:off x="6904988" y="2874567"/>
            <a:ext cx="873272" cy="544277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err="1"/>
              <a:t>Wait</a:t>
            </a:r>
            <a:r>
              <a:rPr lang="fr-FR" sz="1200" dirty="0"/>
              <a:t> Post</a:t>
            </a:r>
          </a:p>
        </p:txBody>
      </p:sp>
      <p:cxnSp>
        <p:nvCxnSpPr>
          <p:cNvPr id="169" name="Connecteur droit avec flèche 168">
            <a:extLst>
              <a:ext uri="{FF2B5EF4-FFF2-40B4-BE49-F238E27FC236}">
                <a16:creationId xmlns:a16="http://schemas.microsoft.com/office/drawing/2014/main" id="{81E6619C-964B-47C1-A345-45C7AE886C01}"/>
              </a:ext>
            </a:extLst>
          </p:cNvPr>
          <p:cNvCxnSpPr>
            <a:cxnSpLocks/>
            <a:endCxn id="167" idx="1"/>
          </p:cNvCxnSpPr>
          <p:nvPr/>
        </p:nvCxnSpPr>
        <p:spPr>
          <a:xfrm>
            <a:off x="6706465" y="3145456"/>
            <a:ext cx="198523" cy="12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Connecteur droit avec flèche 176">
            <a:extLst>
              <a:ext uri="{FF2B5EF4-FFF2-40B4-BE49-F238E27FC236}">
                <a16:creationId xmlns:a16="http://schemas.microsoft.com/office/drawing/2014/main" id="{17E17BA2-0F0B-4393-852F-86E1ED09A5F5}"/>
              </a:ext>
            </a:extLst>
          </p:cNvPr>
          <p:cNvCxnSpPr>
            <a:cxnSpLocks/>
            <a:stCxn id="167" idx="3"/>
          </p:cNvCxnSpPr>
          <p:nvPr/>
        </p:nvCxnSpPr>
        <p:spPr>
          <a:xfrm flipV="1">
            <a:off x="7778260" y="3143922"/>
            <a:ext cx="288956" cy="27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Connecteur droit 181">
            <a:extLst>
              <a:ext uri="{FF2B5EF4-FFF2-40B4-BE49-F238E27FC236}">
                <a16:creationId xmlns:a16="http://schemas.microsoft.com/office/drawing/2014/main" id="{88276E92-A06A-404E-A2B2-AA65263BABCC}"/>
              </a:ext>
            </a:extLst>
          </p:cNvPr>
          <p:cNvCxnSpPr>
            <a:cxnSpLocks/>
          </p:cNvCxnSpPr>
          <p:nvPr/>
        </p:nvCxnSpPr>
        <p:spPr>
          <a:xfrm flipH="1" flipV="1">
            <a:off x="7945318" y="1417562"/>
            <a:ext cx="34248" cy="4313769"/>
          </a:xfrm>
          <a:prstGeom prst="line">
            <a:avLst/>
          </a:prstGeom>
          <a:ln w="254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Connecteur : en angle 183">
            <a:extLst>
              <a:ext uri="{FF2B5EF4-FFF2-40B4-BE49-F238E27FC236}">
                <a16:creationId xmlns:a16="http://schemas.microsoft.com/office/drawing/2014/main" id="{8B865641-9BE0-4EBE-9891-EF7E179F8EA5}"/>
              </a:ext>
            </a:extLst>
          </p:cNvPr>
          <p:cNvCxnSpPr>
            <a:cxnSpLocks/>
            <a:endCxn id="167" idx="2"/>
          </p:cNvCxnSpPr>
          <p:nvPr/>
        </p:nvCxnSpPr>
        <p:spPr>
          <a:xfrm rot="16200000" flipV="1">
            <a:off x="7218150" y="3542319"/>
            <a:ext cx="248433" cy="148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7" name="ZoneTexte 186">
            <a:extLst>
              <a:ext uri="{FF2B5EF4-FFF2-40B4-BE49-F238E27FC236}">
                <a16:creationId xmlns:a16="http://schemas.microsoft.com/office/drawing/2014/main" id="{AB5329B4-DB53-44EF-BD63-FE46575F288E}"/>
              </a:ext>
            </a:extLst>
          </p:cNvPr>
          <p:cNvSpPr txBox="1"/>
          <p:nvPr/>
        </p:nvSpPr>
        <p:spPr>
          <a:xfrm>
            <a:off x="3680769" y="2658678"/>
            <a:ext cx="3676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/>
              <a:t>Yes</a:t>
            </a:r>
          </a:p>
        </p:txBody>
      </p:sp>
      <p:cxnSp>
        <p:nvCxnSpPr>
          <p:cNvPr id="8" name="Connecteur : en angle 7">
            <a:extLst>
              <a:ext uri="{FF2B5EF4-FFF2-40B4-BE49-F238E27FC236}">
                <a16:creationId xmlns:a16="http://schemas.microsoft.com/office/drawing/2014/main" id="{AC65E74C-D432-444F-9436-E7737FE99F46}"/>
              </a:ext>
            </a:extLst>
          </p:cNvPr>
          <p:cNvCxnSpPr>
            <a:cxnSpLocks/>
            <a:stCxn id="121" idx="2"/>
            <a:endCxn id="120" idx="1"/>
          </p:cNvCxnSpPr>
          <p:nvPr/>
        </p:nvCxnSpPr>
        <p:spPr>
          <a:xfrm rot="16200000" flipH="1">
            <a:off x="1574435" y="3294634"/>
            <a:ext cx="135751" cy="47060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 : en angle 41">
            <a:extLst>
              <a:ext uri="{FF2B5EF4-FFF2-40B4-BE49-F238E27FC236}">
                <a16:creationId xmlns:a16="http://schemas.microsoft.com/office/drawing/2014/main" id="{AF34E47E-0AD5-48A9-A2C8-8FB15D2D433D}"/>
              </a:ext>
            </a:extLst>
          </p:cNvPr>
          <p:cNvCxnSpPr>
            <a:stCxn id="121" idx="0"/>
            <a:endCxn id="101" idx="1"/>
          </p:cNvCxnSpPr>
          <p:nvPr/>
        </p:nvCxnSpPr>
        <p:spPr>
          <a:xfrm rot="5400000" flipH="1" flipV="1">
            <a:off x="1605980" y="2634234"/>
            <a:ext cx="84579" cy="48251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Organigramme : Décision 109">
            <a:extLst>
              <a:ext uri="{FF2B5EF4-FFF2-40B4-BE49-F238E27FC236}">
                <a16:creationId xmlns:a16="http://schemas.microsoft.com/office/drawing/2014/main" id="{EDFF4F7A-7250-42CB-8BE7-4A182E68E347}"/>
              </a:ext>
            </a:extLst>
          </p:cNvPr>
          <p:cNvSpPr/>
          <p:nvPr/>
        </p:nvSpPr>
        <p:spPr>
          <a:xfrm>
            <a:off x="3032152" y="3302752"/>
            <a:ext cx="732981" cy="524447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/>
              <a:t>Ok</a:t>
            </a:r>
          </a:p>
        </p:txBody>
      </p:sp>
      <p:sp>
        <p:nvSpPr>
          <p:cNvPr id="116" name="Organigramme : Procédé 115">
            <a:extLst>
              <a:ext uri="{FF2B5EF4-FFF2-40B4-BE49-F238E27FC236}">
                <a16:creationId xmlns:a16="http://schemas.microsoft.com/office/drawing/2014/main" id="{4AE4AB8A-1237-45BC-9190-1C00DB2BA43A}"/>
              </a:ext>
            </a:extLst>
          </p:cNvPr>
          <p:cNvSpPr/>
          <p:nvPr/>
        </p:nvSpPr>
        <p:spPr>
          <a:xfrm>
            <a:off x="3994437" y="3308798"/>
            <a:ext cx="873272" cy="544277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err="1"/>
              <a:t>Warn</a:t>
            </a:r>
            <a:r>
              <a:rPr lang="fr-FR" sz="1200" dirty="0"/>
              <a:t> Brand</a:t>
            </a:r>
          </a:p>
        </p:txBody>
      </p:sp>
      <p:cxnSp>
        <p:nvCxnSpPr>
          <p:cNvPr id="65" name="Connecteur droit avec flèche 64">
            <a:extLst>
              <a:ext uri="{FF2B5EF4-FFF2-40B4-BE49-F238E27FC236}">
                <a16:creationId xmlns:a16="http://schemas.microsoft.com/office/drawing/2014/main" id="{AFAE1BB6-B76F-472F-BC32-05D7852248A4}"/>
              </a:ext>
            </a:extLst>
          </p:cNvPr>
          <p:cNvCxnSpPr>
            <a:stCxn id="110" idx="3"/>
            <a:endCxn id="116" idx="1"/>
          </p:cNvCxnSpPr>
          <p:nvPr/>
        </p:nvCxnSpPr>
        <p:spPr>
          <a:xfrm>
            <a:off x="3765133" y="3564976"/>
            <a:ext cx="229304" cy="159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cteur : en angle 66">
            <a:extLst>
              <a:ext uri="{FF2B5EF4-FFF2-40B4-BE49-F238E27FC236}">
                <a16:creationId xmlns:a16="http://schemas.microsoft.com/office/drawing/2014/main" id="{D4924C01-BE92-48D9-AD6D-2663DA885E2F}"/>
              </a:ext>
            </a:extLst>
          </p:cNvPr>
          <p:cNvCxnSpPr>
            <a:cxnSpLocks/>
            <a:stCxn id="110" idx="0"/>
            <a:endCxn id="62" idx="2"/>
          </p:cNvCxnSpPr>
          <p:nvPr/>
        </p:nvCxnSpPr>
        <p:spPr>
          <a:xfrm rot="5400000" flipH="1" flipV="1">
            <a:off x="3305423" y="3202548"/>
            <a:ext cx="193425" cy="698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necteur : en angle 69">
            <a:extLst>
              <a:ext uri="{FF2B5EF4-FFF2-40B4-BE49-F238E27FC236}">
                <a16:creationId xmlns:a16="http://schemas.microsoft.com/office/drawing/2014/main" id="{C122D97C-4896-4496-99A1-001D987C947F}"/>
              </a:ext>
            </a:extLst>
          </p:cNvPr>
          <p:cNvCxnSpPr>
            <a:cxnSpLocks/>
            <a:stCxn id="62" idx="3"/>
            <a:endCxn id="27" idx="1"/>
          </p:cNvCxnSpPr>
          <p:nvPr/>
        </p:nvCxnSpPr>
        <p:spPr>
          <a:xfrm>
            <a:off x="3772117" y="2847104"/>
            <a:ext cx="2061075" cy="29835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ZoneTexte 130">
            <a:extLst>
              <a:ext uri="{FF2B5EF4-FFF2-40B4-BE49-F238E27FC236}">
                <a16:creationId xmlns:a16="http://schemas.microsoft.com/office/drawing/2014/main" id="{913D1EFE-F541-4672-8E90-0543B748A4B6}"/>
              </a:ext>
            </a:extLst>
          </p:cNvPr>
          <p:cNvSpPr txBox="1"/>
          <p:nvPr/>
        </p:nvSpPr>
        <p:spPr>
          <a:xfrm>
            <a:off x="3351497" y="3101413"/>
            <a:ext cx="3676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/>
              <a:t>Yes</a:t>
            </a:r>
          </a:p>
        </p:txBody>
      </p:sp>
      <p:sp>
        <p:nvSpPr>
          <p:cNvPr id="136" name="ZoneTexte 135">
            <a:extLst>
              <a:ext uri="{FF2B5EF4-FFF2-40B4-BE49-F238E27FC236}">
                <a16:creationId xmlns:a16="http://schemas.microsoft.com/office/drawing/2014/main" id="{A833D77C-53F4-41AC-BB3F-4BCB8B75216B}"/>
              </a:ext>
            </a:extLst>
          </p:cNvPr>
          <p:cNvSpPr txBox="1"/>
          <p:nvPr/>
        </p:nvSpPr>
        <p:spPr>
          <a:xfrm>
            <a:off x="3668940" y="3377125"/>
            <a:ext cx="3676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/>
              <a:t>No</a:t>
            </a:r>
          </a:p>
        </p:txBody>
      </p:sp>
      <p:cxnSp>
        <p:nvCxnSpPr>
          <p:cNvPr id="82" name="Connecteur : en angle 81">
            <a:extLst>
              <a:ext uri="{FF2B5EF4-FFF2-40B4-BE49-F238E27FC236}">
                <a16:creationId xmlns:a16="http://schemas.microsoft.com/office/drawing/2014/main" id="{849B0268-BB70-4CD0-B105-006C677F4F4D}"/>
              </a:ext>
            </a:extLst>
          </p:cNvPr>
          <p:cNvCxnSpPr>
            <a:stCxn id="27" idx="2"/>
            <a:endCxn id="137" idx="0"/>
          </p:cNvCxnSpPr>
          <p:nvPr/>
        </p:nvCxnSpPr>
        <p:spPr>
          <a:xfrm rot="16200000" flipH="1">
            <a:off x="6445738" y="3241684"/>
            <a:ext cx="627694" cy="97951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6788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Image 68">
            <a:extLst>
              <a:ext uri="{FF2B5EF4-FFF2-40B4-BE49-F238E27FC236}">
                <a16:creationId xmlns:a16="http://schemas.microsoft.com/office/drawing/2014/main" id="{5C59E189-AE3F-4D60-95D0-0A2EF26414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8737" y="6229491"/>
            <a:ext cx="1320635" cy="406349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9FCC9E2E-6AC8-48C5-B42C-F0311AF2B18D}"/>
              </a:ext>
            </a:extLst>
          </p:cNvPr>
          <p:cNvSpPr txBox="1"/>
          <p:nvPr/>
        </p:nvSpPr>
        <p:spPr>
          <a:xfrm rot="16200000">
            <a:off x="23030" y="1777836"/>
            <a:ext cx="739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Brand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BC658EDC-D9D7-43C9-A2EF-8FD5D30DADEB}"/>
              </a:ext>
            </a:extLst>
          </p:cNvPr>
          <p:cNvSpPr txBox="1"/>
          <p:nvPr/>
        </p:nvSpPr>
        <p:spPr>
          <a:xfrm rot="16200000">
            <a:off x="102346" y="2839965"/>
            <a:ext cx="8577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err="1"/>
              <a:t>Salfatix</a:t>
            </a:r>
            <a:endParaRPr lang="fr-FR" dirty="0"/>
          </a:p>
          <a:p>
            <a:pPr algn="ctr"/>
            <a:r>
              <a:rPr lang="fr-FR" dirty="0"/>
              <a:t>Media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46C5D7CD-591A-4255-8DF3-9B407DC85865}"/>
              </a:ext>
            </a:extLst>
          </p:cNvPr>
          <p:cNvSpPr txBox="1"/>
          <p:nvPr/>
        </p:nvSpPr>
        <p:spPr>
          <a:xfrm rot="16200000">
            <a:off x="-176641" y="4281291"/>
            <a:ext cx="1138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Influencer</a:t>
            </a:r>
          </a:p>
        </p:txBody>
      </p: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6624F79D-E49E-40ED-8717-680B63C0477D}"/>
              </a:ext>
            </a:extLst>
          </p:cNvPr>
          <p:cNvCxnSpPr/>
          <p:nvPr/>
        </p:nvCxnSpPr>
        <p:spPr>
          <a:xfrm>
            <a:off x="208038" y="2535162"/>
            <a:ext cx="1121954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Connecteur droit 25">
            <a:extLst>
              <a:ext uri="{FF2B5EF4-FFF2-40B4-BE49-F238E27FC236}">
                <a16:creationId xmlns:a16="http://schemas.microsoft.com/office/drawing/2014/main" id="{8BE341F7-AC80-43CA-B619-82B436CC2406}"/>
              </a:ext>
            </a:extLst>
          </p:cNvPr>
          <p:cNvCxnSpPr/>
          <p:nvPr/>
        </p:nvCxnSpPr>
        <p:spPr>
          <a:xfrm>
            <a:off x="208038" y="3887409"/>
            <a:ext cx="1121954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1C6FD4B7-DE22-4DC9-86ED-994E087D72EF}"/>
              </a:ext>
            </a:extLst>
          </p:cNvPr>
          <p:cNvCxnSpPr>
            <a:cxnSpLocks/>
          </p:cNvCxnSpPr>
          <p:nvPr/>
        </p:nvCxnSpPr>
        <p:spPr>
          <a:xfrm>
            <a:off x="841833" y="1417562"/>
            <a:ext cx="35182" cy="363756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Organigramme : Procédé 14">
            <a:extLst>
              <a:ext uri="{FF2B5EF4-FFF2-40B4-BE49-F238E27FC236}">
                <a16:creationId xmlns:a16="http://schemas.microsoft.com/office/drawing/2014/main" id="{068E3AA3-9937-422D-9441-1AB1AEA24BD7}"/>
              </a:ext>
            </a:extLst>
          </p:cNvPr>
          <p:cNvSpPr/>
          <p:nvPr/>
        </p:nvSpPr>
        <p:spPr>
          <a:xfrm>
            <a:off x="2901446" y="4067818"/>
            <a:ext cx="873272" cy="544277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/>
              <a:t> </a:t>
            </a:r>
            <a:r>
              <a:rPr lang="fr-FR" sz="1200" dirty="0" err="1"/>
              <a:t>Publish</a:t>
            </a:r>
            <a:r>
              <a:rPr lang="fr-FR" sz="1200" dirty="0"/>
              <a:t> post </a:t>
            </a:r>
            <a:r>
              <a:rPr lang="fr-FR" sz="1200" dirty="0" err="1"/>
              <a:t>private</a:t>
            </a:r>
            <a:endParaRPr lang="fr-FR" sz="1200" dirty="0"/>
          </a:p>
        </p:txBody>
      </p:sp>
      <p:sp>
        <p:nvSpPr>
          <p:cNvPr id="97" name="ZoneTexte 96">
            <a:extLst>
              <a:ext uri="{FF2B5EF4-FFF2-40B4-BE49-F238E27FC236}">
                <a16:creationId xmlns:a16="http://schemas.microsoft.com/office/drawing/2014/main" id="{5EA36BCD-8EB5-4DCE-BD94-E764D04592FE}"/>
              </a:ext>
            </a:extLst>
          </p:cNvPr>
          <p:cNvSpPr txBox="1"/>
          <p:nvPr/>
        </p:nvSpPr>
        <p:spPr>
          <a:xfrm>
            <a:off x="5252395" y="2214924"/>
            <a:ext cx="3676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/>
              <a:t>No</a:t>
            </a:r>
          </a:p>
        </p:txBody>
      </p:sp>
      <p:sp>
        <p:nvSpPr>
          <p:cNvPr id="60" name="ZoneTexte 59">
            <a:extLst>
              <a:ext uri="{FF2B5EF4-FFF2-40B4-BE49-F238E27FC236}">
                <a16:creationId xmlns:a16="http://schemas.microsoft.com/office/drawing/2014/main" id="{ABDFCDFC-6535-4EE9-9151-C4CB1BE5C77E}"/>
              </a:ext>
            </a:extLst>
          </p:cNvPr>
          <p:cNvSpPr txBox="1"/>
          <p:nvPr/>
        </p:nvSpPr>
        <p:spPr>
          <a:xfrm>
            <a:off x="841833" y="1054704"/>
            <a:ext cx="93230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Campaign Action</a:t>
            </a:r>
          </a:p>
        </p:txBody>
      </p:sp>
      <p:sp>
        <p:nvSpPr>
          <p:cNvPr id="67" name="Organigramme : Procédé 66">
            <a:extLst>
              <a:ext uri="{FF2B5EF4-FFF2-40B4-BE49-F238E27FC236}">
                <a16:creationId xmlns:a16="http://schemas.microsoft.com/office/drawing/2014/main" id="{74CC5AA8-C1BE-45E3-9D8E-E397C36B0252}"/>
              </a:ext>
            </a:extLst>
          </p:cNvPr>
          <p:cNvSpPr/>
          <p:nvPr/>
        </p:nvSpPr>
        <p:spPr>
          <a:xfrm>
            <a:off x="2899593" y="2893919"/>
            <a:ext cx="873272" cy="544277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/>
              <a:t>Check Post</a:t>
            </a:r>
          </a:p>
        </p:txBody>
      </p:sp>
      <p:sp>
        <p:nvSpPr>
          <p:cNvPr id="89" name="Flèche : droite 88">
            <a:extLst>
              <a:ext uri="{FF2B5EF4-FFF2-40B4-BE49-F238E27FC236}">
                <a16:creationId xmlns:a16="http://schemas.microsoft.com/office/drawing/2014/main" id="{EE1E54CA-A1DE-43F5-B261-8728F2AB9FED}"/>
              </a:ext>
            </a:extLst>
          </p:cNvPr>
          <p:cNvSpPr/>
          <p:nvPr/>
        </p:nvSpPr>
        <p:spPr>
          <a:xfrm>
            <a:off x="854379" y="5375124"/>
            <a:ext cx="11052173" cy="161192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cxnSp>
        <p:nvCxnSpPr>
          <p:cNvPr id="122" name="Connecteur droit 121">
            <a:extLst>
              <a:ext uri="{FF2B5EF4-FFF2-40B4-BE49-F238E27FC236}">
                <a16:creationId xmlns:a16="http://schemas.microsoft.com/office/drawing/2014/main" id="{307F3F48-51E3-40F1-9337-9DCCE1CE61E8}"/>
              </a:ext>
            </a:extLst>
          </p:cNvPr>
          <p:cNvCxnSpPr>
            <a:cxnSpLocks/>
          </p:cNvCxnSpPr>
          <p:nvPr/>
        </p:nvCxnSpPr>
        <p:spPr>
          <a:xfrm flipH="1" flipV="1">
            <a:off x="10383244" y="1399845"/>
            <a:ext cx="34248" cy="4313769"/>
          </a:xfrm>
          <a:prstGeom prst="line">
            <a:avLst/>
          </a:prstGeom>
          <a:ln w="254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ZoneTexte 122">
            <a:extLst>
              <a:ext uri="{FF2B5EF4-FFF2-40B4-BE49-F238E27FC236}">
                <a16:creationId xmlns:a16="http://schemas.microsoft.com/office/drawing/2014/main" id="{CA73F814-36A4-42F1-B2BD-E87E3ABB582A}"/>
              </a:ext>
            </a:extLst>
          </p:cNvPr>
          <p:cNvSpPr txBox="1"/>
          <p:nvPr/>
        </p:nvSpPr>
        <p:spPr>
          <a:xfrm rot="16200000">
            <a:off x="206445" y="5117272"/>
            <a:ext cx="6495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Time</a:t>
            </a:r>
          </a:p>
          <a:p>
            <a:pPr algn="ctr"/>
            <a:r>
              <a:rPr lang="fr-FR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line</a:t>
            </a:r>
          </a:p>
        </p:txBody>
      </p:sp>
      <p:cxnSp>
        <p:nvCxnSpPr>
          <p:cNvPr id="124" name="Connecteur droit 123">
            <a:extLst>
              <a:ext uri="{FF2B5EF4-FFF2-40B4-BE49-F238E27FC236}">
                <a16:creationId xmlns:a16="http://schemas.microsoft.com/office/drawing/2014/main" id="{6CC33EC0-829C-4E03-A8B8-FF854B08BAE2}"/>
              </a:ext>
            </a:extLst>
          </p:cNvPr>
          <p:cNvCxnSpPr>
            <a:cxnSpLocks/>
          </p:cNvCxnSpPr>
          <p:nvPr/>
        </p:nvCxnSpPr>
        <p:spPr>
          <a:xfrm flipV="1">
            <a:off x="6921251" y="1399842"/>
            <a:ext cx="3247" cy="4313772"/>
          </a:xfrm>
          <a:prstGeom prst="line">
            <a:avLst/>
          </a:prstGeom>
          <a:ln w="254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ZoneTexte 97">
            <a:extLst>
              <a:ext uri="{FF2B5EF4-FFF2-40B4-BE49-F238E27FC236}">
                <a16:creationId xmlns:a16="http://schemas.microsoft.com/office/drawing/2014/main" id="{D29E59B5-665B-41BB-8541-A4BB52E3472A}"/>
              </a:ext>
            </a:extLst>
          </p:cNvPr>
          <p:cNvSpPr txBox="1"/>
          <p:nvPr/>
        </p:nvSpPr>
        <p:spPr>
          <a:xfrm>
            <a:off x="9313525" y="3084114"/>
            <a:ext cx="3676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/>
              <a:t>Yes</a:t>
            </a:r>
          </a:p>
        </p:txBody>
      </p:sp>
      <p:sp>
        <p:nvSpPr>
          <p:cNvPr id="125" name="ZoneTexte 124">
            <a:extLst>
              <a:ext uri="{FF2B5EF4-FFF2-40B4-BE49-F238E27FC236}">
                <a16:creationId xmlns:a16="http://schemas.microsoft.com/office/drawing/2014/main" id="{82580CD8-BBC0-4EB8-B01B-47A9CA6D0A52}"/>
              </a:ext>
            </a:extLst>
          </p:cNvPr>
          <p:cNvSpPr txBox="1"/>
          <p:nvPr/>
        </p:nvSpPr>
        <p:spPr>
          <a:xfrm rot="16200000">
            <a:off x="6358358" y="5671642"/>
            <a:ext cx="11192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Post</a:t>
            </a:r>
          </a:p>
          <a:p>
            <a:r>
              <a:rPr lang="fr-FR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Start Date</a:t>
            </a:r>
          </a:p>
        </p:txBody>
      </p:sp>
      <p:sp>
        <p:nvSpPr>
          <p:cNvPr id="128" name="ZoneTexte 127">
            <a:extLst>
              <a:ext uri="{FF2B5EF4-FFF2-40B4-BE49-F238E27FC236}">
                <a16:creationId xmlns:a16="http://schemas.microsoft.com/office/drawing/2014/main" id="{AE936715-8C28-45F4-BAD7-F27D32607E66}"/>
              </a:ext>
            </a:extLst>
          </p:cNvPr>
          <p:cNvSpPr txBox="1"/>
          <p:nvPr/>
        </p:nvSpPr>
        <p:spPr>
          <a:xfrm rot="16200000">
            <a:off x="9870431" y="5622293"/>
            <a:ext cx="10492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Post</a:t>
            </a:r>
          </a:p>
          <a:p>
            <a:r>
              <a:rPr lang="fr-FR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End Date</a:t>
            </a:r>
          </a:p>
        </p:txBody>
      </p:sp>
      <p:sp>
        <p:nvSpPr>
          <p:cNvPr id="86" name="Organigramme : Procédé 85">
            <a:extLst>
              <a:ext uri="{FF2B5EF4-FFF2-40B4-BE49-F238E27FC236}">
                <a16:creationId xmlns:a16="http://schemas.microsoft.com/office/drawing/2014/main" id="{6AEDB0F9-3E3C-4C32-A75F-859E22601566}"/>
              </a:ext>
            </a:extLst>
          </p:cNvPr>
          <p:cNvSpPr/>
          <p:nvPr/>
        </p:nvSpPr>
        <p:spPr>
          <a:xfrm>
            <a:off x="3895079" y="1712308"/>
            <a:ext cx="873272" cy="544277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/>
              <a:t>Check Post</a:t>
            </a:r>
          </a:p>
        </p:txBody>
      </p:sp>
      <p:sp>
        <p:nvSpPr>
          <p:cNvPr id="114" name="Organigramme : Procédé 113">
            <a:extLst>
              <a:ext uri="{FF2B5EF4-FFF2-40B4-BE49-F238E27FC236}">
                <a16:creationId xmlns:a16="http://schemas.microsoft.com/office/drawing/2014/main" id="{7DF83319-5FFF-4E8B-AAF4-D73CD67D006D}"/>
              </a:ext>
            </a:extLst>
          </p:cNvPr>
          <p:cNvSpPr/>
          <p:nvPr/>
        </p:nvSpPr>
        <p:spPr>
          <a:xfrm>
            <a:off x="3895079" y="4074224"/>
            <a:ext cx="873272" cy="544277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/>
              <a:t>Update Post</a:t>
            </a:r>
          </a:p>
        </p:txBody>
      </p:sp>
      <p:sp>
        <p:nvSpPr>
          <p:cNvPr id="118" name="Organigramme : Décision 117">
            <a:extLst>
              <a:ext uri="{FF2B5EF4-FFF2-40B4-BE49-F238E27FC236}">
                <a16:creationId xmlns:a16="http://schemas.microsoft.com/office/drawing/2014/main" id="{49588851-EB1C-4BFB-A559-D2F874315B00}"/>
              </a:ext>
            </a:extLst>
          </p:cNvPr>
          <p:cNvSpPr/>
          <p:nvPr/>
        </p:nvSpPr>
        <p:spPr>
          <a:xfrm>
            <a:off x="3965225" y="2906421"/>
            <a:ext cx="732981" cy="524447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/>
              <a:t>Ok</a:t>
            </a:r>
          </a:p>
        </p:txBody>
      </p:sp>
      <p:cxnSp>
        <p:nvCxnSpPr>
          <p:cNvPr id="82" name="Connecteur droit avec flèche 81">
            <a:extLst>
              <a:ext uri="{FF2B5EF4-FFF2-40B4-BE49-F238E27FC236}">
                <a16:creationId xmlns:a16="http://schemas.microsoft.com/office/drawing/2014/main" id="{00595A75-8639-4792-B19D-54A862ED093F}"/>
              </a:ext>
            </a:extLst>
          </p:cNvPr>
          <p:cNvCxnSpPr>
            <a:stCxn id="67" idx="3"/>
            <a:endCxn id="118" idx="1"/>
          </p:cNvCxnSpPr>
          <p:nvPr/>
        </p:nvCxnSpPr>
        <p:spPr>
          <a:xfrm>
            <a:off x="3772865" y="3166058"/>
            <a:ext cx="192360" cy="25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Organigramme : Procédé 129">
            <a:extLst>
              <a:ext uri="{FF2B5EF4-FFF2-40B4-BE49-F238E27FC236}">
                <a16:creationId xmlns:a16="http://schemas.microsoft.com/office/drawing/2014/main" id="{445B4A5F-859F-45EC-AA1D-092E458DE917}"/>
              </a:ext>
            </a:extLst>
          </p:cNvPr>
          <p:cNvSpPr/>
          <p:nvPr/>
        </p:nvSpPr>
        <p:spPr>
          <a:xfrm>
            <a:off x="7738219" y="4020146"/>
            <a:ext cx="873272" cy="544277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/>
              <a:t> </a:t>
            </a:r>
            <a:r>
              <a:rPr lang="fr-FR" sz="1200" dirty="0" err="1"/>
              <a:t>Publish</a:t>
            </a:r>
            <a:r>
              <a:rPr lang="fr-FR" sz="1200" dirty="0"/>
              <a:t> post public</a:t>
            </a:r>
          </a:p>
        </p:txBody>
      </p:sp>
      <p:sp>
        <p:nvSpPr>
          <p:cNvPr id="131" name="Organigramme : Procédé 130">
            <a:extLst>
              <a:ext uri="{FF2B5EF4-FFF2-40B4-BE49-F238E27FC236}">
                <a16:creationId xmlns:a16="http://schemas.microsoft.com/office/drawing/2014/main" id="{86C50A45-D6B3-41C2-8B75-F303A1B71574}"/>
              </a:ext>
            </a:extLst>
          </p:cNvPr>
          <p:cNvSpPr/>
          <p:nvPr/>
        </p:nvSpPr>
        <p:spPr>
          <a:xfrm>
            <a:off x="7738219" y="3284588"/>
            <a:ext cx="873272" cy="544277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/>
              <a:t>Check Post</a:t>
            </a:r>
          </a:p>
        </p:txBody>
      </p:sp>
      <p:sp>
        <p:nvSpPr>
          <p:cNvPr id="132" name="Organigramme : Document 131">
            <a:extLst>
              <a:ext uri="{FF2B5EF4-FFF2-40B4-BE49-F238E27FC236}">
                <a16:creationId xmlns:a16="http://schemas.microsoft.com/office/drawing/2014/main" id="{47B0767B-A8FD-4CB1-9036-72466C5DDF6E}"/>
              </a:ext>
            </a:extLst>
          </p:cNvPr>
          <p:cNvSpPr/>
          <p:nvPr/>
        </p:nvSpPr>
        <p:spPr>
          <a:xfrm>
            <a:off x="7703705" y="1724070"/>
            <a:ext cx="945502" cy="665447"/>
          </a:xfrm>
          <a:prstGeom prst="flowChart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/>
              <a:t>Mail</a:t>
            </a:r>
          </a:p>
        </p:txBody>
      </p:sp>
      <p:sp>
        <p:nvSpPr>
          <p:cNvPr id="66" name="Organigramme : Décision 65">
            <a:extLst>
              <a:ext uri="{FF2B5EF4-FFF2-40B4-BE49-F238E27FC236}">
                <a16:creationId xmlns:a16="http://schemas.microsoft.com/office/drawing/2014/main" id="{5761EDBC-643F-4A26-9608-36EC40FEDC78}"/>
              </a:ext>
            </a:extLst>
          </p:cNvPr>
          <p:cNvSpPr/>
          <p:nvPr/>
        </p:nvSpPr>
        <p:spPr>
          <a:xfrm>
            <a:off x="4940165" y="1726809"/>
            <a:ext cx="732981" cy="524447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/>
              <a:t>Ok</a:t>
            </a:r>
          </a:p>
        </p:txBody>
      </p: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04412009-3323-4E7C-9DD2-98C49DE5C91C}"/>
              </a:ext>
            </a:extLst>
          </p:cNvPr>
          <p:cNvCxnSpPr>
            <a:stCxn id="15" idx="0"/>
            <a:endCxn id="67" idx="2"/>
          </p:cNvCxnSpPr>
          <p:nvPr/>
        </p:nvCxnSpPr>
        <p:spPr>
          <a:xfrm flipH="1" flipV="1">
            <a:off x="3336229" y="3438196"/>
            <a:ext cx="1853" cy="6296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avec flèche 21">
            <a:extLst>
              <a:ext uri="{FF2B5EF4-FFF2-40B4-BE49-F238E27FC236}">
                <a16:creationId xmlns:a16="http://schemas.microsoft.com/office/drawing/2014/main" id="{D6E32FE5-0757-4D0C-968F-A64701BECE68}"/>
              </a:ext>
            </a:extLst>
          </p:cNvPr>
          <p:cNvCxnSpPr>
            <a:stCxn id="118" idx="0"/>
            <a:endCxn id="86" idx="2"/>
          </p:cNvCxnSpPr>
          <p:nvPr/>
        </p:nvCxnSpPr>
        <p:spPr>
          <a:xfrm flipH="1" flipV="1">
            <a:off x="4331715" y="2256585"/>
            <a:ext cx="1" cy="6498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avec flèche 28">
            <a:extLst>
              <a:ext uri="{FF2B5EF4-FFF2-40B4-BE49-F238E27FC236}">
                <a16:creationId xmlns:a16="http://schemas.microsoft.com/office/drawing/2014/main" id="{CD0451A3-679D-4B32-A2A1-F5B9809F42BC}"/>
              </a:ext>
            </a:extLst>
          </p:cNvPr>
          <p:cNvCxnSpPr>
            <a:stCxn id="118" idx="2"/>
            <a:endCxn id="114" idx="0"/>
          </p:cNvCxnSpPr>
          <p:nvPr/>
        </p:nvCxnSpPr>
        <p:spPr>
          <a:xfrm flipH="1">
            <a:off x="4331715" y="3430868"/>
            <a:ext cx="1" cy="6433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avec flèche 32">
            <a:extLst>
              <a:ext uri="{FF2B5EF4-FFF2-40B4-BE49-F238E27FC236}">
                <a16:creationId xmlns:a16="http://schemas.microsoft.com/office/drawing/2014/main" id="{E7BEE08D-00E2-468F-8EC3-5C2DF98ADBA3}"/>
              </a:ext>
            </a:extLst>
          </p:cNvPr>
          <p:cNvCxnSpPr>
            <a:stCxn id="86" idx="3"/>
            <a:endCxn id="66" idx="1"/>
          </p:cNvCxnSpPr>
          <p:nvPr/>
        </p:nvCxnSpPr>
        <p:spPr>
          <a:xfrm>
            <a:off x="4768351" y="1984447"/>
            <a:ext cx="171814" cy="45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avec flèche 35">
            <a:extLst>
              <a:ext uri="{FF2B5EF4-FFF2-40B4-BE49-F238E27FC236}">
                <a16:creationId xmlns:a16="http://schemas.microsoft.com/office/drawing/2014/main" id="{A021898C-4308-4D2E-B2F4-73890BF3653E}"/>
              </a:ext>
            </a:extLst>
          </p:cNvPr>
          <p:cNvCxnSpPr>
            <a:stCxn id="114" idx="1"/>
            <a:endCxn id="15" idx="3"/>
          </p:cNvCxnSpPr>
          <p:nvPr/>
        </p:nvCxnSpPr>
        <p:spPr>
          <a:xfrm flipH="1" flipV="1">
            <a:off x="3774718" y="4339957"/>
            <a:ext cx="120361" cy="64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Organigramme : Procédé 89">
            <a:extLst>
              <a:ext uri="{FF2B5EF4-FFF2-40B4-BE49-F238E27FC236}">
                <a16:creationId xmlns:a16="http://schemas.microsoft.com/office/drawing/2014/main" id="{77653CB3-F0FC-4483-84EB-88B3982FB334}"/>
              </a:ext>
            </a:extLst>
          </p:cNvPr>
          <p:cNvSpPr/>
          <p:nvPr/>
        </p:nvSpPr>
        <p:spPr>
          <a:xfrm>
            <a:off x="5836085" y="3284589"/>
            <a:ext cx="873272" cy="544277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err="1"/>
              <a:t>Pay</a:t>
            </a:r>
            <a:r>
              <a:rPr lang="fr-FR" sz="1200" dirty="0"/>
              <a:t> </a:t>
            </a:r>
            <a:r>
              <a:rPr lang="fr-FR" sz="1200" dirty="0" err="1"/>
              <a:t>Influencers</a:t>
            </a:r>
            <a:endParaRPr lang="fr-FR" sz="1200" dirty="0"/>
          </a:p>
        </p:txBody>
      </p:sp>
      <p:sp>
        <p:nvSpPr>
          <p:cNvPr id="92" name="Organigramme : Procédé 91">
            <a:extLst>
              <a:ext uri="{FF2B5EF4-FFF2-40B4-BE49-F238E27FC236}">
                <a16:creationId xmlns:a16="http://schemas.microsoft.com/office/drawing/2014/main" id="{816D878F-3C11-4BE2-B739-4417BD5A50A5}"/>
              </a:ext>
            </a:extLst>
          </p:cNvPr>
          <p:cNvSpPr/>
          <p:nvPr/>
        </p:nvSpPr>
        <p:spPr>
          <a:xfrm>
            <a:off x="5825879" y="2634282"/>
            <a:ext cx="873272" cy="544277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err="1"/>
              <a:t>Ackno</a:t>
            </a:r>
            <a:r>
              <a:rPr lang="fr-FR" sz="1200" dirty="0"/>
              <a:t>. Post</a:t>
            </a:r>
          </a:p>
        </p:txBody>
      </p:sp>
      <p:sp>
        <p:nvSpPr>
          <p:cNvPr id="93" name="Organigramme : Procédé 92">
            <a:extLst>
              <a:ext uri="{FF2B5EF4-FFF2-40B4-BE49-F238E27FC236}">
                <a16:creationId xmlns:a16="http://schemas.microsoft.com/office/drawing/2014/main" id="{C334809C-BA47-42DE-96B9-BB5D7557574E}"/>
              </a:ext>
            </a:extLst>
          </p:cNvPr>
          <p:cNvSpPr/>
          <p:nvPr/>
        </p:nvSpPr>
        <p:spPr>
          <a:xfrm>
            <a:off x="4867499" y="2629163"/>
            <a:ext cx="873272" cy="544277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err="1"/>
              <a:t>Reject</a:t>
            </a:r>
            <a:r>
              <a:rPr lang="fr-FR" sz="1200" dirty="0"/>
              <a:t> Post</a:t>
            </a:r>
          </a:p>
        </p:txBody>
      </p:sp>
      <p:cxnSp>
        <p:nvCxnSpPr>
          <p:cNvPr id="53" name="Connecteur droit avec flèche 52">
            <a:extLst>
              <a:ext uri="{FF2B5EF4-FFF2-40B4-BE49-F238E27FC236}">
                <a16:creationId xmlns:a16="http://schemas.microsoft.com/office/drawing/2014/main" id="{B3998C97-927F-4093-9A51-F160B6D02D1A}"/>
              </a:ext>
            </a:extLst>
          </p:cNvPr>
          <p:cNvCxnSpPr>
            <a:stCxn id="66" idx="2"/>
            <a:endCxn id="93" idx="0"/>
          </p:cNvCxnSpPr>
          <p:nvPr/>
        </p:nvCxnSpPr>
        <p:spPr>
          <a:xfrm flipH="1">
            <a:off x="5304135" y="2251256"/>
            <a:ext cx="2521" cy="3779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Organigramme : Connecteur 98">
            <a:extLst>
              <a:ext uri="{FF2B5EF4-FFF2-40B4-BE49-F238E27FC236}">
                <a16:creationId xmlns:a16="http://schemas.microsoft.com/office/drawing/2014/main" id="{9C6383E6-0656-4D58-B639-8FF5D39664D3}"/>
              </a:ext>
            </a:extLst>
          </p:cNvPr>
          <p:cNvSpPr/>
          <p:nvPr/>
        </p:nvSpPr>
        <p:spPr>
          <a:xfrm>
            <a:off x="1124923" y="4170984"/>
            <a:ext cx="325729" cy="32572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1</a:t>
            </a:r>
          </a:p>
        </p:txBody>
      </p:sp>
      <p:sp>
        <p:nvSpPr>
          <p:cNvPr id="100" name="Organigramme : Connecteur 99">
            <a:extLst>
              <a:ext uri="{FF2B5EF4-FFF2-40B4-BE49-F238E27FC236}">
                <a16:creationId xmlns:a16="http://schemas.microsoft.com/office/drawing/2014/main" id="{5FE90337-4D4D-418F-AADE-8152B2C2E086}"/>
              </a:ext>
            </a:extLst>
          </p:cNvPr>
          <p:cNvSpPr/>
          <p:nvPr/>
        </p:nvSpPr>
        <p:spPr>
          <a:xfrm>
            <a:off x="1127060" y="4729401"/>
            <a:ext cx="325729" cy="32572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2</a:t>
            </a:r>
          </a:p>
        </p:txBody>
      </p:sp>
      <p:cxnSp>
        <p:nvCxnSpPr>
          <p:cNvPr id="63" name="Connecteur droit avec flèche 62">
            <a:extLst>
              <a:ext uri="{FF2B5EF4-FFF2-40B4-BE49-F238E27FC236}">
                <a16:creationId xmlns:a16="http://schemas.microsoft.com/office/drawing/2014/main" id="{FEB9C27D-8FD2-45AF-A616-C32DEFA1141F}"/>
              </a:ext>
            </a:extLst>
          </p:cNvPr>
          <p:cNvCxnSpPr>
            <a:stCxn id="99" idx="6"/>
            <a:endCxn id="15" idx="1"/>
          </p:cNvCxnSpPr>
          <p:nvPr/>
        </p:nvCxnSpPr>
        <p:spPr>
          <a:xfrm>
            <a:off x="1450652" y="4333849"/>
            <a:ext cx="1450794" cy="61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cteur : en angle 67">
            <a:extLst>
              <a:ext uri="{FF2B5EF4-FFF2-40B4-BE49-F238E27FC236}">
                <a16:creationId xmlns:a16="http://schemas.microsoft.com/office/drawing/2014/main" id="{94C95C88-AF58-480A-B1C5-8D925E7A90F8}"/>
              </a:ext>
            </a:extLst>
          </p:cNvPr>
          <p:cNvCxnSpPr>
            <a:stCxn id="100" idx="6"/>
            <a:endCxn id="130" idx="2"/>
          </p:cNvCxnSpPr>
          <p:nvPr/>
        </p:nvCxnSpPr>
        <p:spPr>
          <a:xfrm flipV="1">
            <a:off x="1452789" y="4564423"/>
            <a:ext cx="6722066" cy="32784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necteur : en angle 73">
            <a:extLst>
              <a:ext uri="{FF2B5EF4-FFF2-40B4-BE49-F238E27FC236}">
                <a16:creationId xmlns:a16="http://schemas.microsoft.com/office/drawing/2014/main" id="{72E0F5FB-C348-4676-88CF-1BB36D6F2948}"/>
              </a:ext>
            </a:extLst>
          </p:cNvPr>
          <p:cNvCxnSpPr>
            <a:stCxn id="66" idx="3"/>
            <a:endCxn id="92" idx="0"/>
          </p:cNvCxnSpPr>
          <p:nvPr/>
        </p:nvCxnSpPr>
        <p:spPr>
          <a:xfrm>
            <a:off x="5673146" y="1989033"/>
            <a:ext cx="589369" cy="64524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Organigramme : Document 107">
            <a:extLst>
              <a:ext uri="{FF2B5EF4-FFF2-40B4-BE49-F238E27FC236}">
                <a16:creationId xmlns:a16="http://schemas.microsoft.com/office/drawing/2014/main" id="{11FD7FA6-39FC-4032-9209-2B3BC88C8F05}"/>
              </a:ext>
            </a:extLst>
          </p:cNvPr>
          <p:cNvSpPr/>
          <p:nvPr/>
        </p:nvSpPr>
        <p:spPr>
          <a:xfrm>
            <a:off x="5785544" y="4020146"/>
            <a:ext cx="945502" cy="665447"/>
          </a:xfrm>
          <a:prstGeom prst="flowChart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/>
              <a:t>Mail</a:t>
            </a:r>
          </a:p>
        </p:txBody>
      </p:sp>
      <p:cxnSp>
        <p:nvCxnSpPr>
          <p:cNvPr id="83" name="Connecteur droit avec flèche 82">
            <a:extLst>
              <a:ext uri="{FF2B5EF4-FFF2-40B4-BE49-F238E27FC236}">
                <a16:creationId xmlns:a16="http://schemas.microsoft.com/office/drawing/2014/main" id="{CEE9C799-0CF2-4007-AFD2-6815FA71D8CD}"/>
              </a:ext>
            </a:extLst>
          </p:cNvPr>
          <p:cNvCxnSpPr>
            <a:stCxn id="92" idx="2"/>
            <a:endCxn id="90" idx="0"/>
          </p:cNvCxnSpPr>
          <p:nvPr/>
        </p:nvCxnSpPr>
        <p:spPr>
          <a:xfrm>
            <a:off x="6262515" y="3178559"/>
            <a:ext cx="10206" cy="1060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necteur droit avec flèche 84">
            <a:extLst>
              <a:ext uri="{FF2B5EF4-FFF2-40B4-BE49-F238E27FC236}">
                <a16:creationId xmlns:a16="http://schemas.microsoft.com/office/drawing/2014/main" id="{A7BF693C-EB5F-44D8-B282-2BB38A96CCAF}"/>
              </a:ext>
            </a:extLst>
          </p:cNvPr>
          <p:cNvCxnSpPr>
            <a:stCxn id="90" idx="2"/>
            <a:endCxn id="108" idx="0"/>
          </p:cNvCxnSpPr>
          <p:nvPr/>
        </p:nvCxnSpPr>
        <p:spPr>
          <a:xfrm flipH="1">
            <a:off x="6258295" y="3828866"/>
            <a:ext cx="14426" cy="1912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necteur : en angle 94">
            <a:extLst>
              <a:ext uri="{FF2B5EF4-FFF2-40B4-BE49-F238E27FC236}">
                <a16:creationId xmlns:a16="http://schemas.microsoft.com/office/drawing/2014/main" id="{6050C72A-2019-4D9F-A65A-6E97BD32344B}"/>
              </a:ext>
            </a:extLst>
          </p:cNvPr>
          <p:cNvCxnSpPr>
            <a:stCxn id="92" idx="3"/>
            <a:endCxn id="130" idx="1"/>
          </p:cNvCxnSpPr>
          <p:nvPr/>
        </p:nvCxnSpPr>
        <p:spPr>
          <a:xfrm>
            <a:off x="6699151" y="2906421"/>
            <a:ext cx="1039068" cy="138586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necteur droit avec flèche 101">
            <a:extLst>
              <a:ext uri="{FF2B5EF4-FFF2-40B4-BE49-F238E27FC236}">
                <a16:creationId xmlns:a16="http://schemas.microsoft.com/office/drawing/2014/main" id="{86C33A3C-F1E4-406B-A229-1807E5A38139}"/>
              </a:ext>
            </a:extLst>
          </p:cNvPr>
          <p:cNvCxnSpPr>
            <a:stCxn id="130" idx="0"/>
            <a:endCxn id="131" idx="2"/>
          </p:cNvCxnSpPr>
          <p:nvPr/>
        </p:nvCxnSpPr>
        <p:spPr>
          <a:xfrm flipV="1">
            <a:off x="8174855" y="3828865"/>
            <a:ext cx="0" cy="1912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onnecteur droit avec flèche 104">
            <a:extLst>
              <a:ext uri="{FF2B5EF4-FFF2-40B4-BE49-F238E27FC236}">
                <a16:creationId xmlns:a16="http://schemas.microsoft.com/office/drawing/2014/main" id="{B6C3EA39-0C51-4DDD-9330-C238B5496C28}"/>
              </a:ext>
            </a:extLst>
          </p:cNvPr>
          <p:cNvCxnSpPr>
            <a:stCxn id="131" idx="0"/>
            <a:endCxn id="132" idx="2"/>
          </p:cNvCxnSpPr>
          <p:nvPr/>
        </p:nvCxnSpPr>
        <p:spPr>
          <a:xfrm flipV="1">
            <a:off x="8174855" y="2345524"/>
            <a:ext cx="1601" cy="9390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necteur : en angle 111">
            <a:extLst>
              <a:ext uri="{FF2B5EF4-FFF2-40B4-BE49-F238E27FC236}">
                <a16:creationId xmlns:a16="http://schemas.microsoft.com/office/drawing/2014/main" id="{7643D046-07DC-4D8B-B7B5-113B5CC7BBBD}"/>
              </a:ext>
            </a:extLst>
          </p:cNvPr>
          <p:cNvCxnSpPr>
            <a:stCxn id="93" idx="2"/>
            <a:endCxn id="114" idx="3"/>
          </p:cNvCxnSpPr>
          <p:nvPr/>
        </p:nvCxnSpPr>
        <p:spPr>
          <a:xfrm rot="5400000">
            <a:off x="4449782" y="3492009"/>
            <a:ext cx="1172923" cy="53578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Organigramme : Connecteur 132">
            <a:extLst>
              <a:ext uri="{FF2B5EF4-FFF2-40B4-BE49-F238E27FC236}">
                <a16:creationId xmlns:a16="http://schemas.microsoft.com/office/drawing/2014/main" id="{D83C4625-E83A-429F-8C78-ED455FB7F2D1}"/>
              </a:ext>
            </a:extLst>
          </p:cNvPr>
          <p:cNvSpPr/>
          <p:nvPr/>
        </p:nvSpPr>
        <p:spPr>
          <a:xfrm>
            <a:off x="7255495" y="3391954"/>
            <a:ext cx="325729" cy="32572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3</a:t>
            </a:r>
          </a:p>
        </p:txBody>
      </p:sp>
      <p:sp>
        <p:nvSpPr>
          <p:cNvPr id="135" name="Organigramme : Connecteur 134">
            <a:extLst>
              <a:ext uri="{FF2B5EF4-FFF2-40B4-BE49-F238E27FC236}">
                <a16:creationId xmlns:a16="http://schemas.microsoft.com/office/drawing/2014/main" id="{D09DEA49-F806-491C-92B6-DDDD92FEFA8E}"/>
              </a:ext>
            </a:extLst>
          </p:cNvPr>
          <p:cNvSpPr/>
          <p:nvPr/>
        </p:nvSpPr>
        <p:spPr>
          <a:xfrm>
            <a:off x="10021346" y="3378019"/>
            <a:ext cx="325729" cy="32572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4</a:t>
            </a:r>
          </a:p>
        </p:txBody>
      </p:sp>
      <p:sp>
        <p:nvSpPr>
          <p:cNvPr id="136" name="Organigramme : Décision 135">
            <a:extLst>
              <a:ext uri="{FF2B5EF4-FFF2-40B4-BE49-F238E27FC236}">
                <a16:creationId xmlns:a16="http://schemas.microsoft.com/office/drawing/2014/main" id="{0A234015-D55C-4AA9-9499-690B9641DE2F}"/>
              </a:ext>
            </a:extLst>
          </p:cNvPr>
          <p:cNvSpPr/>
          <p:nvPr/>
        </p:nvSpPr>
        <p:spPr>
          <a:xfrm>
            <a:off x="8995248" y="3282665"/>
            <a:ext cx="732981" cy="524447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/>
              <a:t>All</a:t>
            </a:r>
          </a:p>
        </p:txBody>
      </p:sp>
      <p:cxnSp>
        <p:nvCxnSpPr>
          <p:cNvPr id="120" name="Connecteur droit avec flèche 119">
            <a:extLst>
              <a:ext uri="{FF2B5EF4-FFF2-40B4-BE49-F238E27FC236}">
                <a16:creationId xmlns:a16="http://schemas.microsoft.com/office/drawing/2014/main" id="{55F871DE-8397-4CA5-98B6-D3D143EC447C}"/>
              </a:ext>
            </a:extLst>
          </p:cNvPr>
          <p:cNvCxnSpPr>
            <a:stCxn id="136" idx="3"/>
            <a:endCxn id="135" idx="2"/>
          </p:cNvCxnSpPr>
          <p:nvPr/>
        </p:nvCxnSpPr>
        <p:spPr>
          <a:xfrm flipV="1">
            <a:off x="9728229" y="3540884"/>
            <a:ext cx="293117" cy="40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Organigramme : Document 138">
            <a:extLst>
              <a:ext uri="{FF2B5EF4-FFF2-40B4-BE49-F238E27FC236}">
                <a16:creationId xmlns:a16="http://schemas.microsoft.com/office/drawing/2014/main" id="{18E376DC-8A64-4E38-A015-A2D802CF29E0}"/>
              </a:ext>
            </a:extLst>
          </p:cNvPr>
          <p:cNvSpPr/>
          <p:nvPr/>
        </p:nvSpPr>
        <p:spPr>
          <a:xfrm>
            <a:off x="8886116" y="1721682"/>
            <a:ext cx="945502" cy="665447"/>
          </a:xfrm>
          <a:prstGeom prst="flowChart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/>
              <a:t>Mail</a:t>
            </a:r>
          </a:p>
        </p:txBody>
      </p:sp>
      <p:cxnSp>
        <p:nvCxnSpPr>
          <p:cNvPr id="1025" name="Connecteur droit avec flèche 1024">
            <a:extLst>
              <a:ext uri="{FF2B5EF4-FFF2-40B4-BE49-F238E27FC236}">
                <a16:creationId xmlns:a16="http://schemas.microsoft.com/office/drawing/2014/main" id="{7A39ED71-B37D-46EC-A5A7-04804DA8D672}"/>
              </a:ext>
            </a:extLst>
          </p:cNvPr>
          <p:cNvCxnSpPr>
            <a:stCxn id="136" idx="0"/>
            <a:endCxn id="139" idx="2"/>
          </p:cNvCxnSpPr>
          <p:nvPr/>
        </p:nvCxnSpPr>
        <p:spPr>
          <a:xfrm flipH="1" flipV="1">
            <a:off x="9358867" y="2343136"/>
            <a:ext cx="2872" cy="9395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8" name="Connecteur droit avec flèche 1027">
            <a:extLst>
              <a:ext uri="{FF2B5EF4-FFF2-40B4-BE49-F238E27FC236}">
                <a16:creationId xmlns:a16="http://schemas.microsoft.com/office/drawing/2014/main" id="{7694E241-4BCB-419E-B34D-FF8E69CF8CC6}"/>
              </a:ext>
            </a:extLst>
          </p:cNvPr>
          <p:cNvCxnSpPr>
            <a:stCxn id="131" idx="3"/>
            <a:endCxn id="136" idx="1"/>
          </p:cNvCxnSpPr>
          <p:nvPr/>
        </p:nvCxnSpPr>
        <p:spPr>
          <a:xfrm flipV="1">
            <a:off x="8611491" y="3544889"/>
            <a:ext cx="383757" cy="118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Connecteur droit 144">
            <a:extLst>
              <a:ext uri="{FF2B5EF4-FFF2-40B4-BE49-F238E27FC236}">
                <a16:creationId xmlns:a16="http://schemas.microsoft.com/office/drawing/2014/main" id="{9D33FA9D-ABE5-4916-8E81-2CCD01300487}"/>
              </a:ext>
            </a:extLst>
          </p:cNvPr>
          <p:cNvCxnSpPr>
            <a:cxnSpLocks/>
          </p:cNvCxnSpPr>
          <p:nvPr/>
        </p:nvCxnSpPr>
        <p:spPr>
          <a:xfrm flipH="1" flipV="1">
            <a:off x="10873091" y="1399842"/>
            <a:ext cx="34248" cy="4313769"/>
          </a:xfrm>
          <a:prstGeom prst="line">
            <a:avLst/>
          </a:prstGeom>
          <a:ln w="254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ZoneTexte 145">
            <a:extLst>
              <a:ext uri="{FF2B5EF4-FFF2-40B4-BE49-F238E27FC236}">
                <a16:creationId xmlns:a16="http://schemas.microsoft.com/office/drawing/2014/main" id="{483B9B67-5896-4B61-97D3-59134EA90983}"/>
              </a:ext>
            </a:extLst>
          </p:cNvPr>
          <p:cNvSpPr txBox="1"/>
          <p:nvPr/>
        </p:nvSpPr>
        <p:spPr>
          <a:xfrm rot="16200000">
            <a:off x="10360278" y="5622290"/>
            <a:ext cx="10492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Action</a:t>
            </a:r>
          </a:p>
          <a:p>
            <a:r>
              <a:rPr lang="fr-FR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End Date</a:t>
            </a:r>
          </a:p>
        </p:txBody>
      </p:sp>
      <p:cxnSp>
        <p:nvCxnSpPr>
          <p:cNvPr id="147" name="Connecteur droit 146">
            <a:extLst>
              <a:ext uri="{FF2B5EF4-FFF2-40B4-BE49-F238E27FC236}">
                <a16:creationId xmlns:a16="http://schemas.microsoft.com/office/drawing/2014/main" id="{14CC9716-27AF-40C9-8D6A-17A7C5017EEF}"/>
              </a:ext>
            </a:extLst>
          </p:cNvPr>
          <p:cNvCxnSpPr>
            <a:cxnSpLocks/>
          </p:cNvCxnSpPr>
          <p:nvPr/>
        </p:nvCxnSpPr>
        <p:spPr>
          <a:xfrm flipH="1" flipV="1">
            <a:off x="10383245" y="1399845"/>
            <a:ext cx="34248" cy="4313769"/>
          </a:xfrm>
          <a:prstGeom prst="line">
            <a:avLst/>
          </a:prstGeom>
          <a:ln w="254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Connecteur droit 148">
            <a:extLst>
              <a:ext uri="{FF2B5EF4-FFF2-40B4-BE49-F238E27FC236}">
                <a16:creationId xmlns:a16="http://schemas.microsoft.com/office/drawing/2014/main" id="{12E80CA5-899C-456C-9125-A2E4046DA7FB}"/>
              </a:ext>
            </a:extLst>
          </p:cNvPr>
          <p:cNvCxnSpPr>
            <a:cxnSpLocks/>
          </p:cNvCxnSpPr>
          <p:nvPr/>
        </p:nvCxnSpPr>
        <p:spPr>
          <a:xfrm flipH="1" flipV="1">
            <a:off x="10873092" y="1399842"/>
            <a:ext cx="34248" cy="4313769"/>
          </a:xfrm>
          <a:prstGeom prst="line">
            <a:avLst/>
          </a:prstGeom>
          <a:ln w="254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ZoneTexte 149">
            <a:extLst>
              <a:ext uri="{FF2B5EF4-FFF2-40B4-BE49-F238E27FC236}">
                <a16:creationId xmlns:a16="http://schemas.microsoft.com/office/drawing/2014/main" id="{F11C10CA-0E76-4B6F-9BEB-B2BE3E40AF64}"/>
              </a:ext>
            </a:extLst>
          </p:cNvPr>
          <p:cNvSpPr txBox="1"/>
          <p:nvPr/>
        </p:nvSpPr>
        <p:spPr>
          <a:xfrm rot="16200000">
            <a:off x="10360279" y="5622290"/>
            <a:ext cx="10492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Action</a:t>
            </a:r>
          </a:p>
          <a:p>
            <a:r>
              <a:rPr lang="fr-FR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End Date</a:t>
            </a:r>
          </a:p>
        </p:txBody>
      </p:sp>
      <p:sp>
        <p:nvSpPr>
          <p:cNvPr id="151" name="ZoneTexte 150">
            <a:extLst>
              <a:ext uri="{FF2B5EF4-FFF2-40B4-BE49-F238E27FC236}">
                <a16:creationId xmlns:a16="http://schemas.microsoft.com/office/drawing/2014/main" id="{634C8AD0-407B-4B04-8D56-3D204D186D54}"/>
              </a:ext>
            </a:extLst>
          </p:cNvPr>
          <p:cNvSpPr txBox="1"/>
          <p:nvPr/>
        </p:nvSpPr>
        <p:spPr>
          <a:xfrm>
            <a:off x="4306621" y="2689904"/>
            <a:ext cx="3676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/>
              <a:t>Yes</a:t>
            </a:r>
          </a:p>
        </p:txBody>
      </p:sp>
      <p:sp>
        <p:nvSpPr>
          <p:cNvPr id="152" name="ZoneTexte 151">
            <a:extLst>
              <a:ext uri="{FF2B5EF4-FFF2-40B4-BE49-F238E27FC236}">
                <a16:creationId xmlns:a16="http://schemas.microsoft.com/office/drawing/2014/main" id="{A1ED0684-535F-44B6-9DF6-D10FC388ECE9}"/>
              </a:ext>
            </a:extLst>
          </p:cNvPr>
          <p:cNvSpPr txBox="1"/>
          <p:nvPr/>
        </p:nvSpPr>
        <p:spPr>
          <a:xfrm>
            <a:off x="5589462" y="1788755"/>
            <a:ext cx="3676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/>
              <a:t>Yes</a:t>
            </a:r>
          </a:p>
        </p:txBody>
      </p:sp>
      <p:sp>
        <p:nvSpPr>
          <p:cNvPr id="153" name="ZoneTexte 152">
            <a:extLst>
              <a:ext uri="{FF2B5EF4-FFF2-40B4-BE49-F238E27FC236}">
                <a16:creationId xmlns:a16="http://schemas.microsoft.com/office/drawing/2014/main" id="{BFD02787-330C-4645-8D32-20D51B18D0C3}"/>
              </a:ext>
            </a:extLst>
          </p:cNvPr>
          <p:cNvSpPr txBox="1"/>
          <p:nvPr/>
        </p:nvSpPr>
        <p:spPr>
          <a:xfrm>
            <a:off x="4315945" y="3393040"/>
            <a:ext cx="3676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/>
              <a:t>No</a:t>
            </a:r>
          </a:p>
        </p:txBody>
      </p:sp>
      <p:sp>
        <p:nvSpPr>
          <p:cNvPr id="154" name="ZoneTexte 153">
            <a:extLst>
              <a:ext uri="{FF2B5EF4-FFF2-40B4-BE49-F238E27FC236}">
                <a16:creationId xmlns:a16="http://schemas.microsoft.com/office/drawing/2014/main" id="{5A394104-2600-4212-BF19-A6AF628C156F}"/>
              </a:ext>
            </a:extLst>
          </p:cNvPr>
          <p:cNvSpPr txBox="1"/>
          <p:nvPr/>
        </p:nvSpPr>
        <p:spPr>
          <a:xfrm>
            <a:off x="9641923" y="3321670"/>
            <a:ext cx="3676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/>
              <a:t>No</a:t>
            </a:r>
          </a:p>
        </p:txBody>
      </p:sp>
      <p:cxnSp>
        <p:nvCxnSpPr>
          <p:cNvPr id="70" name="Connecteur droit 69">
            <a:extLst>
              <a:ext uri="{FF2B5EF4-FFF2-40B4-BE49-F238E27FC236}">
                <a16:creationId xmlns:a16="http://schemas.microsoft.com/office/drawing/2014/main" id="{D47ACB9C-F20F-4342-B674-FECDAE616DCA}"/>
              </a:ext>
            </a:extLst>
          </p:cNvPr>
          <p:cNvCxnSpPr>
            <a:cxnSpLocks/>
          </p:cNvCxnSpPr>
          <p:nvPr/>
        </p:nvCxnSpPr>
        <p:spPr>
          <a:xfrm flipH="1" flipV="1">
            <a:off x="10383246" y="1399845"/>
            <a:ext cx="34248" cy="4313769"/>
          </a:xfrm>
          <a:prstGeom prst="line">
            <a:avLst/>
          </a:prstGeom>
          <a:ln w="254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eur droit 70">
            <a:extLst>
              <a:ext uri="{FF2B5EF4-FFF2-40B4-BE49-F238E27FC236}">
                <a16:creationId xmlns:a16="http://schemas.microsoft.com/office/drawing/2014/main" id="{88942278-A1F6-45D8-8C54-0AF837A56F19}"/>
              </a:ext>
            </a:extLst>
          </p:cNvPr>
          <p:cNvCxnSpPr>
            <a:cxnSpLocks/>
          </p:cNvCxnSpPr>
          <p:nvPr/>
        </p:nvCxnSpPr>
        <p:spPr>
          <a:xfrm flipH="1" flipV="1">
            <a:off x="10873093" y="1399842"/>
            <a:ext cx="34248" cy="4313769"/>
          </a:xfrm>
          <a:prstGeom prst="line">
            <a:avLst/>
          </a:prstGeom>
          <a:ln w="254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ZoneTexte 71">
            <a:extLst>
              <a:ext uri="{FF2B5EF4-FFF2-40B4-BE49-F238E27FC236}">
                <a16:creationId xmlns:a16="http://schemas.microsoft.com/office/drawing/2014/main" id="{F00A3A95-3C4E-446E-AF13-0E0BB4464A14}"/>
              </a:ext>
            </a:extLst>
          </p:cNvPr>
          <p:cNvSpPr txBox="1"/>
          <p:nvPr/>
        </p:nvSpPr>
        <p:spPr>
          <a:xfrm rot="16200000">
            <a:off x="10360280" y="5622290"/>
            <a:ext cx="10492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Action</a:t>
            </a:r>
          </a:p>
          <a:p>
            <a:r>
              <a:rPr lang="fr-FR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End Date</a:t>
            </a:r>
          </a:p>
        </p:txBody>
      </p:sp>
      <p:cxnSp>
        <p:nvCxnSpPr>
          <p:cNvPr id="5" name="Connecteur droit avec flèche 4">
            <a:extLst>
              <a:ext uri="{FF2B5EF4-FFF2-40B4-BE49-F238E27FC236}">
                <a16:creationId xmlns:a16="http://schemas.microsoft.com/office/drawing/2014/main" id="{BCEB8D3F-2351-428A-9896-A88BAD8601E2}"/>
              </a:ext>
            </a:extLst>
          </p:cNvPr>
          <p:cNvCxnSpPr>
            <a:stCxn id="133" idx="6"/>
            <a:endCxn id="131" idx="1"/>
          </p:cNvCxnSpPr>
          <p:nvPr/>
        </p:nvCxnSpPr>
        <p:spPr>
          <a:xfrm>
            <a:off x="7581224" y="3554819"/>
            <a:ext cx="156995" cy="19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68856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>
            <a:extLst>
              <a:ext uri="{FF2B5EF4-FFF2-40B4-BE49-F238E27FC236}">
                <a16:creationId xmlns:a16="http://schemas.microsoft.com/office/drawing/2014/main" id="{9FCC9E2E-6AC8-48C5-B42C-F0311AF2B18D}"/>
              </a:ext>
            </a:extLst>
          </p:cNvPr>
          <p:cNvSpPr txBox="1"/>
          <p:nvPr/>
        </p:nvSpPr>
        <p:spPr>
          <a:xfrm rot="16200000">
            <a:off x="23030" y="1777836"/>
            <a:ext cx="739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Brand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BC658EDC-D9D7-43C9-A2EF-8FD5D30DADEB}"/>
              </a:ext>
            </a:extLst>
          </p:cNvPr>
          <p:cNvSpPr txBox="1"/>
          <p:nvPr/>
        </p:nvSpPr>
        <p:spPr>
          <a:xfrm rot="16200000">
            <a:off x="102346" y="2839965"/>
            <a:ext cx="8577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err="1"/>
              <a:t>Salfatix</a:t>
            </a:r>
            <a:endParaRPr lang="fr-FR" dirty="0"/>
          </a:p>
          <a:p>
            <a:pPr algn="ctr"/>
            <a:r>
              <a:rPr lang="fr-FR" dirty="0"/>
              <a:t>Media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46C5D7CD-591A-4255-8DF3-9B407DC85865}"/>
              </a:ext>
            </a:extLst>
          </p:cNvPr>
          <p:cNvSpPr txBox="1"/>
          <p:nvPr/>
        </p:nvSpPr>
        <p:spPr>
          <a:xfrm rot="16200000">
            <a:off x="-176641" y="4281291"/>
            <a:ext cx="1138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Influencer</a:t>
            </a:r>
          </a:p>
        </p:txBody>
      </p: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6624F79D-E49E-40ED-8717-680B63C0477D}"/>
              </a:ext>
            </a:extLst>
          </p:cNvPr>
          <p:cNvCxnSpPr/>
          <p:nvPr/>
        </p:nvCxnSpPr>
        <p:spPr>
          <a:xfrm>
            <a:off x="208038" y="2535162"/>
            <a:ext cx="1121954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Connecteur droit 25">
            <a:extLst>
              <a:ext uri="{FF2B5EF4-FFF2-40B4-BE49-F238E27FC236}">
                <a16:creationId xmlns:a16="http://schemas.microsoft.com/office/drawing/2014/main" id="{8BE341F7-AC80-43CA-B619-82B436CC2406}"/>
              </a:ext>
            </a:extLst>
          </p:cNvPr>
          <p:cNvCxnSpPr/>
          <p:nvPr/>
        </p:nvCxnSpPr>
        <p:spPr>
          <a:xfrm>
            <a:off x="208038" y="3887409"/>
            <a:ext cx="1121954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1C6FD4B7-DE22-4DC9-86ED-994E087D72EF}"/>
              </a:ext>
            </a:extLst>
          </p:cNvPr>
          <p:cNvCxnSpPr>
            <a:cxnSpLocks/>
          </p:cNvCxnSpPr>
          <p:nvPr/>
        </p:nvCxnSpPr>
        <p:spPr>
          <a:xfrm>
            <a:off x="841833" y="1417562"/>
            <a:ext cx="35182" cy="363756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Organigramme : Procédé 14">
            <a:extLst>
              <a:ext uri="{FF2B5EF4-FFF2-40B4-BE49-F238E27FC236}">
                <a16:creationId xmlns:a16="http://schemas.microsoft.com/office/drawing/2014/main" id="{068E3AA3-9937-422D-9441-1AB1AEA24BD7}"/>
              </a:ext>
            </a:extLst>
          </p:cNvPr>
          <p:cNvSpPr/>
          <p:nvPr/>
        </p:nvSpPr>
        <p:spPr>
          <a:xfrm>
            <a:off x="2944990" y="4067818"/>
            <a:ext cx="873272" cy="544277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/>
              <a:t> </a:t>
            </a:r>
            <a:r>
              <a:rPr lang="fr-FR" sz="1200" dirty="0" err="1"/>
              <a:t>Send</a:t>
            </a:r>
            <a:r>
              <a:rPr lang="fr-FR" sz="1200" dirty="0"/>
              <a:t> </a:t>
            </a:r>
            <a:r>
              <a:rPr lang="fr-FR" sz="1200" dirty="0" err="1"/>
              <a:t>Statistics</a:t>
            </a:r>
            <a:endParaRPr lang="fr-FR" sz="1200" dirty="0"/>
          </a:p>
        </p:txBody>
      </p:sp>
      <p:sp>
        <p:nvSpPr>
          <p:cNvPr id="60" name="ZoneTexte 59">
            <a:extLst>
              <a:ext uri="{FF2B5EF4-FFF2-40B4-BE49-F238E27FC236}">
                <a16:creationId xmlns:a16="http://schemas.microsoft.com/office/drawing/2014/main" id="{ABDFCDFC-6535-4EE9-9151-C4CB1BE5C77E}"/>
              </a:ext>
            </a:extLst>
          </p:cNvPr>
          <p:cNvSpPr txBox="1"/>
          <p:nvPr/>
        </p:nvSpPr>
        <p:spPr>
          <a:xfrm>
            <a:off x="841834" y="1054704"/>
            <a:ext cx="6589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Campaign Follow-up</a:t>
            </a:r>
          </a:p>
        </p:txBody>
      </p:sp>
      <p:sp>
        <p:nvSpPr>
          <p:cNvPr id="67" name="Organigramme : Procédé 66">
            <a:extLst>
              <a:ext uri="{FF2B5EF4-FFF2-40B4-BE49-F238E27FC236}">
                <a16:creationId xmlns:a16="http://schemas.microsoft.com/office/drawing/2014/main" id="{74CC5AA8-C1BE-45E3-9D8E-E397C36B0252}"/>
              </a:ext>
            </a:extLst>
          </p:cNvPr>
          <p:cNvSpPr/>
          <p:nvPr/>
        </p:nvSpPr>
        <p:spPr>
          <a:xfrm>
            <a:off x="3905916" y="2893919"/>
            <a:ext cx="873272" cy="544277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/>
              <a:t> Input </a:t>
            </a:r>
            <a:r>
              <a:rPr lang="fr-FR" sz="1200" dirty="0" err="1"/>
              <a:t>Statistics</a:t>
            </a:r>
            <a:endParaRPr lang="fr-FR" sz="1200" dirty="0"/>
          </a:p>
        </p:txBody>
      </p:sp>
      <p:sp>
        <p:nvSpPr>
          <p:cNvPr id="89" name="Flèche : droite 88">
            <a:extLst>
              <a:ext uri="{FF2B5EF4-FFF2-40B4-BE49-F238E27FC236}">
                <a16:creationId xmlns:a16="http://schemas.microsoft.com/office/drawing/2014/main" id="{EE1E54CA-A1DE-43F5-B261-8728F2AB9FED}"/>
              </a:ext>
            </a:extLst>
          </p:cNvPr>
          <p:cNvSpPr/>
          <p:nvPr/>
        </p:nvSpPr>
        <p:spPr>
          <a:xfrm>
            <a:off x="854379" y="5375124"/>
            <a:ext cx="11052173" cy="161192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23" name="ZoneTexte 122">
            <a:extLst>
              <a:ext uri="{FF2B5EF4-FFF2-40B4-BE49-F238E27FC236}">
                <a16:creationId xmlns:a16="http://schemas.microsoft.com/office/drawing/2014/main" id="{CA73F814-36A4-42F1-B2BD-E87E3ABB582A}"/>
              </a:ext>
            </a:extLst>
          </p:cNvPr>
          <p:cNvSpPr txBox="1"/>
          <p:nvPr/>
        </p:nvSpPr>
        <p:spPr>
          <a:xfrm rot="16200000">
            <a:off x="206445" y="5117272"/>
            <a:ext cx="6495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Time</a:t>
            </a:r>
          </a:p>
          <a:p>
            <a:pPr algn="ctr"/>
            <a:r>
              <a:rPr lang="fr-FR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line</a:t>
            </a:r>
          </a:p>
        </p:txBody>
      </p:sp>
      <p:cxnSp>
        <p:nvCxnSpPr>
          <p:cNvPr id="124" name="Connecteur droit 123">
            <a:extLst>
              <a:ext uri="{FF2B5EF4-FFF2-40B4-BE49-F238E27FC236}">
                <a16:creationId xmlns:a16="http://schemas.microsoft.com/office/drawing/2014/main" id="{6CC33EC0-829C-4E03-A8B8-FF854B08BAE2}"/>
              </a:ext>
            </a:extLst>
          </p:cNvPr>
          <p:cNvCxnSpPr>
            <a:cxnSpLocks/>
          </p:cNvCxnSpPr>
          <p:nvPr/>
        </p:nvCxnSpPr>
        <p:spPr>
          <a:xfrm flipH="1" flipV="1">
            <a:off x="1777591" y="1399842"/>
            <a:ext cx="24954" cy="4313772"/>
          </a:xfrm>
          <a:prstGeom prst="line">
            <a:avLst/>
          </a:prstGeom>
          <a:ln w="254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ZoneTexte 124">
            <a:extLst>
              <a:ext uri="{FF2B5EF4-FFF2-40B4-BE49-F238E27FC236}">
                <a16:creationId xmlns:a16="http://schemas.microsoft.com/office/drawing/2014/main" id="{82580CD8-BBC0-4EB8-B01B-47A9CA6D0A52}"/>
              </a:ext>
            </a:extLst>
          </p:cNvPr>
          <p:cNvSpPr txBox="1"/>
          <p:nvPr/>
        </p:nvSpPr>
        <p:spPr>
          <a:xfrm rot="16200000">
            <a:off x="1282034" y="5671642"/>
            <a:ext cx="10344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Deal</a:t>
            </a:r>
          </a:p>
          <a:p>
            <a:r>
              <a:rPr lang="fr-FR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End Date</a:t>
            </a:r>
          </a:p>
        </p:txBody>
      </p:sp>
      <p:sp>
        <p:nvSpPr>
          <p:cNvPr id="132" name="Organigramme : Document 131">
            <a:extLst>
              <a:ext uri="{FF2B5EF4-FFF2-40B4-BE49-F238E27FC236}">
                <a16:creationId xmlns:a16="http://schemas.microsoft.com/office/drawing/2014/main" id="{47B0767B-A8FD-4CB1-9036-72466C5DDF6E}"/>
              </a:ext>
            </a:extLst>
          </p:cNvPr>
          <p:cNvSpPr/>
          <p:nvPr/>
        </p:nvSpPr>
        <p:spPr>
          <a:xfrm>
            <a:off x="6240754" y="1724070"/>
            <a:ext cx="945502" cy="665447"/>
          </a:xfrm>
          <a:prstGeom prst="flowChart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/>
              <a:t>Campaign</a:t>
            </a:r>
          </a:p>
          <a:p>
            <a:pPr algn="ctr"/>
            <a:r>
              <a:rPr lang="fr-FR" sz="1200" dirty="0"/>
              <a:t>Report</a:t>
            </a:r>
          </a:p>
        </p:txBody>
      </p:sp>
      <p:sp>
        <p:nvSpPr>
          <p:cNvPr id="139" name="Organigramme : Document 138">
            <a:extLst>
              <a:ext uri="{FF2B5EF4-FFF2-40B4-BE49-F238E27FC236}">
                <a16:creationId xmlns:a16="http://schemas.microsoft.com/office/drawing/2014/main" id="{18E376DC-8A64-4E38-A015-A2D802CF29E0}"/>
              </a:ext>
            </a:extLst>
          </p:cNvPr>
          <p:cNvSpPr/>
          <p:nvPr/>
        </p:nvSpPr>
        <p:spPr>
          <a:xfrm>
            <a:off x="1910594" y="4067818"/>
            <a:ext cx="945502" cy="665447"/>
          </a:xfrm>
          <a:prstGeom prst="flowChart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/>
              <a:t>Mail or Call</a:t>
            </a:r>
          </a:p>
        </p:txBody>
      </p:sp>
      <p:cxnSp>
        <p:nvCxnSpPr>
          <p:cNvPr id="145" name="Connecteur droit 144">
            <a:extLst>
              <a:ext uri="{FF2B5EF4-FFF2-40B4-BE49-F238E27FC236}">
                <a16:creationId xmlns:a16="http://schemas.microsoft.com/office/drawing/2014/main" id="{9D33FA9D-ABE5-4916-8E81-2CCD01300487}"/>
              </a:ext>
            </a:extLst>
          </p:cNvPr>
          <p:cNvCxnSpPr>
            <a:cxnSpLocks/>
          </p:cNvCxnSpPr>
          <p:nvPr/>
        </p:nvCxnSpPr>
        <p:spPr>
          <a:xfrm flipH="1" flipV="1">
            <a:off x="7431363" y="1399842"/>
            <a:ext cx="34248" cy="4313769"/>
          </a:xfrm>
          <a:prstGeom prst="line">
            <a:avLst/>
          </a:prstGeom>
          <a:ln w="254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ZoneTexte 145">
            <a:extLst>
              <a:ext uri="{FF2B5EF4-FFF2-40B4-BE49-F238E27FC236}">
                <a16:creationId xmlns:a16="http://schemas.microsoft.com/office/drawing/2014/main" id="{483B9B67-5896-4B61-97D3-59134EA90983}"/>
              </a:ext>
            </a:extLst>
          </p:cNvPr>
          <p:cNvSpPr txBox="1"/>
          <p:nvPr/>
        </p:nvSpPr>
        <p:spPr>
          <a:xfrm rot="16200000">
            <a:off x="6883573" y="5680346"/>
            <a:ext cx="11192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Campaign</a:t>
            </a:r>
          </a:p>
          <a:p>
            <a:r>
              <a:rPr lang="fr-FR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End Date</a:t>
            </a:r>
          </a:p>
        </p:txBody>
      </p:sp>
      <p:sp>
        <p:nvSpPr>
          <p:cNvPr id="151" name="ZoneTexte 150">
            <a:extLst>
              <a:ext uri="{FF2B5EF4-FFF2-40B4-BE49-F238E27FC236}">
                <a16:creationId xmlns:a16="http://schemas.microsoft.com/office/drawing/2014/main" id="{634C8AD0-407B-4B04-8D56-3D204D186D54}"/>
              </a:ext>
            </a:extLst>
          </p:cNvPr>
          <p:cNvSpPr txBox="1"/>
          <p:nvPr/>
        </p:nvSpPr>
        <p:spPr>
          <a:xfrm>
            <a:off x="5752760" y="3143182"/>
            <a:ext cx="3676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/>
              <a:t>Yes</a:t>
            </a:r>
          </a:p>
        </p:txBody>
      </p:sp>
      <p:sp>
        <p:nvSpPr>
          <p:cNvPr id="153" name="ZoneTexte 152">
            <a:extLst>
              <a:ext uri="{FF2B5EF4-FFF2-40B4-BE49-F238E27FC236}">
                <a16:creationId xmlns:a16="http://schemas.microsoft.com/office/drawing/2014/main" id="{BFD02787-330C-4645-8D32-20D51B18D0C3}"/>
              </a:ext>
            </a:extLst>
          </p:cNvPr>
          <p:cNvSpPr txBox="1"/>
          <p:nvPr/>
        </p:nvSpPr>
        <p:spPr>
          <a:xfrm>
            <a:off x="5417639" y="2672746"/>
            <a:ext cx="3676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/>
              <a:t>No</a:t>
            </a:r>
          </a:p>
        </p:txBody>
      </p:sp>
      <p:sp>
        <p:nvSpPr>
          <p:cNvPr id="81" name="Organigramme : Décision 80">
            <a:extLst>
              <a:ext uri="{FF2B5EF4-FFF2-40B4-BE49-F238E27FC236}">
                <a16:creationId xmlns:a16="http://schemas.microsoft.com/office/drawing/2014/main" id="{CC0C5714-9A8D-4EE4-94E5-1729B91303A6}"/>
              </a:ext>
            </a:extLst>
          </p:cNvPr>
          <p:cNvSpPr/>
          <p:nvPr/>
        </p:nvSpPr>
        <p:spPr>
          <a:xfrm>
            <a:off x="5086601" y="2900906"/>
            <a:ext cx="732981" cy="524447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/>
              <a:t>All</a:t>
            </a:r>
          </a:p>
        </p:txBody>
      </p:sp>
      <p:sp>
        <p:nvSpPr>
          <p:cNvPr id="84" name="Organigramme : Procédé 83">
            <a:extLst>
              <a:ext uri="{FF2B5EF4-FFF2-40B4-BE49-F238E27FC236}">
                <a16:creationId xmlns:a16="http://schemas.microsoft.com/office/drawing/2014/main" id="{C1ED31BF-D11D-493E-9C97-C24A7F336EF1}"/>
              </a:ext>
            </a:extLst>
          </p:cNvPr>
          <p:cNvSpPr/>
          <p:nvPr/>
        </p:nvSpPr>
        <p:spPr>
          <a:xfrm>
            <a:off x="1951427" y="2890990"/>
            <a:ext cx="873272" cy="544277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err="1"/>
              <a:t>Wait</a:t>
            </a:r>
            <a:r>
              <a:rPr lang="fr-FR" sz="1200" dirty="0"/>
              <a:t> </a:t>
            </a:r>
            <a:r>
              <a:rPr lang="fr-FR" sz="1200" dirty="0" err="1"/>
              <a:t>Statistics</a:t>
            </a:r>
            <a:endParaRPr lang="fr-FR" sz="1200" dirty="0"/>
          </a:p>
        </p:txBody>
      </p:sp>
      <p:cxnSp>
        <p:nvCxnSpPr>
          <p:cNvPr id="20" name="Connecteur : en angle 19">
            <a:extLst>
              <a:ext uri="{FF2B5EF4-FFF2-40B4-BE49-F238E27FC236}">
                <a16:creationId xmlns:a16="http://schemas.microsoft.com/office/drawing/2014/main" id="{09241B4B-EB32-4E49-BBC7-E4F9736E747E}"/>
              </a:ext>
            </a:extLst>
          </p:cNvPr>
          <p:cNvCxnSpPr>
            <a:stCxn id="15" idx="3"/>
            <a:endCxn id="67" idx="2"/>
          </p:cNvCxnSpPr>
          <p:nvPr/>
        </p:nvCxnSpPr>
        <p:spPr>
          <a:xfrm flipV="1">
            <a:off x="3818262" y="3438196"/>
            <a:ext cx="524290" cy="90176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avec flèche 24">
            <a:extLst>
              <a:ext uri="{FF2B5EF4-FFF2-40B4-BE49-F238E27FC236}">
                <a16:creationId xmlns:a16="http://schemas.microsoft.com/office/drawing/2014/main" id="{51F63299-4204-42D6-86A2-63D310C060A3}"/>
              </a:ext>
            </a:extLst>
          </p:cNvPr>
          <p:cNvCxnSpPr>
            <a:stCxn id="67" idx="3"/>
            <a:endCxn id="81" idx="1"/>
          </p:cNvCxnSpPr>
          <p:nvPr/>
        </p:nvCxnSpPr>
        <p:spPr>
          <a:xfrm flipV="1">
            <a:off x="4779188" y="3163130"/>
            <a:ext cx="307413" cy="29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 : en angle 27">
            <a:extLst>
              <a:ext uri="{FF2B5EF4-FFF2-40B4-BE49-F238E27FC236}">
                <a16:creationId xmlns:a16="http://schemas.microsoft.com/office/drawing/2014/main" id="{C74F376D-9BF0-4DEB-9BE2-3595EE9DB26A}"/>
              </a:ext>
            </a:extLst>
          </p:cNvPr>
          <p:cNvCxnSpPr>
            <a:stCxn id="81" idx="0"/>
            <a:endCxn id="84" idx="0"/>
          </p:cNvCxnSpPr>
          <p:nvPr/>
        </p:nvCxnSpPr>
        <p:spPr>
          <a:xfrm rot="16200000" flipV="1">
            <a:off x="3915620" y="1363433"/>
            <a:ext cx="9916" cy="3065029"/>
          </a:xfrm>
          <a:prstGeom prst="bentConnector3">
            <a:avLst>
              <a:gd name="adj1" fmla="val 240536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avec flèche 30">
            <a:extLst>
              <a:ext uri="{FF2B5EF4-FFF2-40B4-BE49-F238E27FC236}">
                <a16:creationId xmlns:a16="http://schemas.microsoft.com/office/drawing/2014/main" id="{E476F0EA-A05F-48AD-8D98-94985BF4D55F}"/>
              </a:ext>
            </a:extLst>
          </p:cNvPr>
          <p:cNvCxnSpPr>
            <a:stCxn id="84" idx="2"/>
            <a:endCxn id="139" idx="0"/>
          </p:cNvCxnSpPr>
          <p:nvPr/>
        </p:nvCxnSpPr>
        <p:spPr>
          <a:xfrm flipH="1">
            <a:off x="2383345" y="3435267"/>
            <a:ext cx="4718" cy="6325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eur : en angle 34">
            <a:extLst>
              <a:ext uri="{FF2B5EF4-FFF2-40B4-BE49-F238E27FC236}">
                <a16:creationId xmlns:a16="http://schemas.microsoft.com/office/drawing/2014/main" id="{6B26C4D4-D690-4DEC-9BC9-317F2D8F6442}"/>
              </a:ext>
            </a:extLst>
          </p:cNvPr>
          <p:cNvCxnSpPr>
            <a:stCxn id="81" idx="3"/>
            <a:endCxn id="132" idx="2"/>
          </p:cNvCxnSpPr>
          <p:nvPr/>
        </p:nvCxnSpPr>
        <p:spPr>
          <a:xfrm flipV="1">
            <a:off x="5819582" y="2345524"/>
            <a:ext cx="893923" cy="81760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ZoneTexte 93">
            <a:extLst>
              <a:ext uri="{FF2B5EF4-FFF2-40B4-BE49-F238E27FC236}">
                <a16:creationId xmlns:a16="http://schemas.microsoft.com/office/drawing/2014/main" id="{9E40CA66-B2AE-4A9B-8A94-96976E410253}"/>
              </a:ext>
            </a:extLst>
          </p:cNvPr>
          <p:cNvSpPr txBox="1"/>
          <p:nvPr/>
        </p:nvSpPr>
        <p:spPr>
          <a:xfrm rot="16200000">
            <a:off x="5454233" y="5779304"/>
            <a:ext cx="12939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Follow-up</a:t>
            </a:r>
          </a:p>
          <a:p>
            <a:r>
              <a:rPr lang="fr-FR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Milestone 1</a:t>
            </a:r>
          </a:p>
        </p:txBody>
      </p:sp>
      <p:cxnSp>
        <p:nvCxnSpPr>
          <p:cNvPr id="96" name="Connecteur droit 95">
            <a:extLst>
              <a:ext uri="{FF2B5EF4-FFF2-40B4-BE49-F238E27FC236}">
                <a16:creationId xmlns:a16="http://schemas.microsoft.com/office/drawing/2014/main" id="{38580488-ADC1-4558-A405-46F142D25E5E}"/>
              </a:ext>
            </a:extLst>
          </p:cNvPr>
          <p:cNvCxnSpPr>
            <a:cxnSpLocks/>
          </p:cNvCxnSpPr>
          <p:nvPr/>
        </p:nvCxnSpPr>
        <p:spPr>
          <a:xfrm flipH="1" flipV="1">
            <a:off x="6053622" y="1417562"/>
            <a:ext cx="34248" cy="4313769"/>
          </a:xfrm>
          <a:prstGeom prst="line">
            <a:avLst/>
          </a:prstGeom>
          <a:ln w="254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ZoneTexte 32">
            <a:extLst>
              <a:ext uri="{FF2B5EF4-FFF2-40B4-BE49-F238E27FC236}">
                <a16:creationId xmlns:a16="http://schemas.microsoft.com/office/drawing/2014/main" id="{811CF070-2728-4996-9AC8-41B39636A86B}"/>
              </a:ext>
            </a:extLst>
          </p:cNvPr>
          <p:cNvSpPr txBox="1"/>
          <p:nvPr/>
        </p:nvSpPr>
        <p:spPr>
          <a:xfrm rot="16200000">
            <a:off x="23031" y="1777836"/>
            <a:ext cx="739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Brand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F1D3964B-E00B-406F-BB19-355759849415}"/>
              </a:ext>
            </a:extLst>
          </p:cNvPr>
          <p:cNvSpPr txBox="1"/>
          <p:nvPr/>
        </p:nvSpPr>
        <p:spPr>
          <a:xfrm rot="16200000">
            <a:off x="102347" y="2839965"/>
            <a:ext cx="8577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err="1"/>
              <a:t>Salfatix</a:t>
            </a:r>
            <a:endParaRPr lang="fr-FR" dirty="0"/>
          </a:p>
          <a:p>
            <a:pPr algn="ctr"/>
            <a:r>
              <a:rPr lang="fr-FR" dirty="0"/>
              <a:t>Media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BCC5B902-9FA9-4BF9-ADC7-E32BC7905A69}"/>
              </a:ext>
            </a:extLst>
          </p:cNvPr>
          <p:cNvSpPr txBox="1"/>
          <p:nvPr/>
        </p:nvSpPr>
        <p:spPr>
          <a:xfrm rot="16200000">
            <a:off x="-176640" y="4281291"/>
            <a:ext cx="1138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Influencer</a:t>
            </a:r>
          </a:p>
        </p:txBody>
      </p:sp>
      <p:cxnSp>
        <p:nvCxnSpPr>
          <p:cNvPr id="37" name="Connecteur droit 36">
            <a:extLst>
              <a:ext uri="{FF2B5EF4-FFF2-40B4-BE49-F238E27FC236}">
                <a16:creationId xmlns:a16="http://schemas.microsoft.com/office/drawing/2014/main" id="{0FE3CD35-4832-4E01-B0F0-1B67CC81DB86}"/>
              </a:ext>
            </a:extLst>
          </p:cNvPr>
          <p:cNvCxnSpPr/>
          <p:nvPr/>
        </p:nvCxnSpPr>
        <p:spPr>
          <a:xfrm>
            <a:off x="208039" y="2535162"/>
            <a:ext cx="1121954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Connecteur droit 37">
            <a:extLst>
              <a:ext uri="{FF2B5EF4-FFF2-40B4-BE49-F238E27FC236}">
                <a16:creationId xmlns:a16="http://schemas.microsoft.com/office/drawing/2014/main" id="{22D95242-A8D4-40D4-A471-F4F042547FFF}"/>
              </a:ext>
            </a:extLst>
          </p:cNvPr>
          <p:cNvCxnSpPr/>
          <p:nvPr/>
        </p:nvCxnSpPr>
        <p:spPr>
          <a:xfrm>
            <a:off x="208039" y="3887409"/>
            <a:ext cx="1121954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Connecteur droit 38">
            <a:extLst>
              <a:ext uri="{FF2B5EF4-FFF2-40B4-BE49-F238E27FC236}">
                <a16:creationId xmlns:a16="http://schemas.microsoft.com/office/drawing/2014/main" id="{B3AB3F8B-A013-409E-89E9-203979CB26C2}"/>
              </a:ext>
            </a:extLst>
          </p:cNvPr>
          <p:cNvCxnSpPr>
            <a:cxnSpLocks/>
          </p:cNvCxnSpPr>
          <p:nvPr/>
        </p:nvCxnSpPr>
        <p:spPr>
          <a:xfrm>
            <a:off x="841834" y="1417562"/>
            <a:ext cx="35182" cy="363756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Organigramme : Procédé 39">
            <a:extLst>
              <a:ext uri="{FF2B5EF4-FFF2-40B4-BE49-F238E27FC236}">
                <a16:creationId xmlns:a16="http://schemas.microsoft.com/office/drawing/2014/main" id="{2D1C391E-E77D-4AD1-AFD0-BDCFED727475}"/>
              </a:ext>
            </a:extLst>
          </p:cNvPr>
          <p:cNvSpPr/>
          <p:nvPr/>
        </p:nvSpPr>
        <p:spPr>
          <a:xfrm>
            <a:off x="2944991" y="4067818"/>
            <a:ext cx="873272" cy="544277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/>
              <a:t> </a:t>
            </a:r>
            <a:r>
              <a:rPr lang="fr-FR" sz="1200" dirty="0" err="1"/>
              <a:t>Send</a:t>
            </a:r>
            <a:r>
              <a:rPr lang="fr-FR" sz="1200" dirty="0"/>
              <a:t> </a:t>
            </a:r>
            <a:r>
              <a:rPr lang="fr-FR" sz="1200" dirty="0" err="1"/>
              <a:t>Statistics</a:t>
            </a:r>
            <a:endParaRPr lang="fr-FR" sz="1200" dirty="0"/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518A4538-E5AA-4D2A-80CE-43BC97F079E2}"/>
              </a:ext>
            </a:extLst>
          </p:cNvPr>
          <p:cNvSpPr txBox="1"/>
          <p:nvPr/>
        </p:nvSpPr>
        <p:spPr>
          <a:xfrm>
            <a:off x="841835" y="1054704"/>
            <a:ext cx="6589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Campaign Follow-up</a:t>
            </a:r>
          </a:p>
        </p:txBody>
      </p:sp>
      <p:sp>
        <p:nvSpPr>
          <p:cNvPr id="42" name="Organigramme : Procédé 41">
            <a:extLst>
              <a:ext uri="{FF2B5EF4-FFF2-40B4-BE49-F238E27FC236}">
                <a16:creationId xmlns:a16="http://schemas.microsoft.com/office/drawing/2014/main" id="{06945729-1241-4CD1-90A7-A9E921326E55}"/>
              </a:ext>
            </a:extLst>
          </p:cNvPr>
          <p:cNvSpPr/>
          <p:nvPr/>
        </p:nvSpPr>
        <p:spPr>
          <a:xfrm>
            <a:off x="3905917" y="2893919"/>
            <a:ext cx="873272" cy="544277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/>
              <a:t> Input </a:t>
            </a:r>
            <a:r>
              <a:rPr lang="fr-FR" sz="1200" dirty="0" err="1"/>
              <a:t>Statistics</a:t>
            </a:r>
            <a:endParaRPr lang="fr-FR" sz="1200" dirty="0"/>
          </a:p>
        </p:txBody>
      </p:sp>
      <p:sp>
        <p:nvSpPr>
          <p:cNvPr id="43" name="Flèche : droite 42">
            <a:extLst>
              <a:ext uri="{FF2B5EF4-FFF2-40B4-BE49-F238E27FC236}">
                <a16:creationId xmlns:a16="http://schemas.microsoft.com/office/drawing/2014/main" id="{BA8CADA6-E98F-43B1-ACB4-34259B2CB569}"/>
              </a:ext>
            </a:extLst>
          </p:cNvPr>
          <p:cNvSpPr/>
          <p:nvPr/>
        </p:nvSpPr>
        <p:spPr>
          <a:xfrm>
            <a:off x="854380" y="5375124"/>
            <a:ext cx="11052173" cy="161192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DF81FD0D-CA87-4D0E-90D3-41F7C7C99EAF}"/>
              </a:ext>
            </a:extLst>
          </p:cNvPr>
          <p:cNvSpPr txBox="1"/>
          <p:nvPr/>
        </p:nvSpPr>
        <p:spPr>
          <a:xfrm rot="16200000">
            <a:off x="206446" y="5117272"/>
            <a:ext cx="6495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Time</a:t>
            </a:r>
          </a:p>
          <a:p>
            <a:pPr algn="ctr"/>
            <a:r>
              <a:rPr lang="fr-FR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line</a:t>
            </a:r>
          </a:p>
        </p:txBody>
      </p:sp>
      <p:cxnSp>
        <p:nvCxnSpPr>
          <p:cNvPr id="45" name="Connecteur droit 44">
            <a:extLst>
              <a:ext uri="{FF2B5EF4-FFF2-40B4-BE49-F238E27FC236}">
                <a16:creationId xmlns:a16="http://schemas.microsoft.com/office/drawing/2014/main" id="{E24CF5CD-47BE-4A4C-8AA5-FD581E7EA842}"/>
              </a:ext>
            </a:extLst>
          </p:cNvPr>
          <p:cNvCxnSpPr>
            <a:cxnSpLocks/>
          </p:cNvCxnSpPr>
          <p:nvPr/>
        </p:nvCxnSpPr>
        <p:spPr>
          <a:xfrm flipH="1" flipV="1">
            <a:off x="1777592" y="1399842"/>
            <a:ext cx="24954" cy="4313772"/>
          </a:xfrm>
          <a:prstGeom prst="line">
            <a:avLst/>
          </a:prstGeom>
          <a:ln w="254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ZoneTexte 45">
            <a:extLst>
              <a:ext uri="{FF2B5EF4-FFF2-40B4-BE49-F238E27FC236}">
                <a16:creationId xmlns:a16="http://schemas.microsoft.com/office/drawing/2014/main" id="{AFC7B3AA-2E19-44AF-B406-1EF432FE2392}"/>
              </a:ext>
            </a:extLst>
          </p:cNvPr>
          <p:cNvSpPr txBox="1"/>
          <p:nvPr/>
        </p:nvSpPr>
        <p:spPr>
          <a:xfrm rot="16200000">
            <a:off x="1282035" y="5671642"/>
            <a:ext cx="10344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Deal</a:t>
            </a:r>
          </a:p>
          <a:p>
            <a:r>
              <a:rPr lang="fr-FR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End Date</a:t>
            </a:r>
          </a:p>
        </p:txBody>
      </p:sp>
      <p:sp>
        <p:nvSpPr>
          <p:cNvPr id="47" name="Organigramme : Document 46">
            <a:extLst>
              <a:ext uri="{FF2B5EF4-FFF2-40B4-BE49-F238E27FC236}">
                <a16:creationId xmlns:a16="http://schemas.microsoft.com/office/drawing/2014/main" id="{EAE9C1B3-E7A5-455E-A7BB-DB28BBE43DBE}"/>
              </a:ext>
            </a:extLst>
          </p:cNvPr>
          <p:cNvSpPr/>
          <p:nvPr/>
        </p:nvSpPr>
        <p:spPr>
          <a:xfrm>
            <a:off x="6240755" y="1724070"/>
            <a:ext cx="945502" cy="665447"/>
          </a:xfrm>
          <a:prstGeom prst="flowChart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/>
              <a:t>Campaign</a:t>
            </a:r>
          </a:p>
          <a:p>
            <a:pPr algn="ctr"/>
            <a:r>
              <a:rPr lang="fr-FR" sz="1200" dirty="0"/>
              <a:t>Report</a:t>
            </a:r>
          </a:p>
        </p:txBody>
      </p:sp>
      <p:sp>
        <p:nvSpPr>
          <p:cNvPr id="48" name="Organigramme : Document 47">
            <a:extLst>
              <a:ext uri="{FF2B5EF4-FFF2-40B4-BE49-F238E27FC236}">
                <a16:creationId xmlns:a16="http://schemas.microsoft.com/office/drawing/2014/main" id="{B0E989AA-FDD3-4F6C-868E-EDD12299E77C}"/>
              </a:ext>
            </a:extLst>
          </p:cNvPr>
          <p:cNvSpPr/>
          <p:nvPr/>
        </p:nvSpPr>
        <p:spPr>
          <a:xfrm>
            <a:off x="1910595" y="4067818"/>
            <a:ext cx="945502" cy="665447"/>
          </a:xfrm>
          <a:prstGeom prst="flowChart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/>
              <a:t>Mail or Call</a:t>
            </a:r>
          </a:p>
        </p:txBody>
      </p:sp>
      <p:cxnSp>
        <p:nvCxnSpPr>
          <p:cNvPr id="49" name="Connecteur droit 48">
            <a:extLst>
              <a:ext uri="{FF2B5EF4-FFF2-40B4-BE49-F238E27FC236}">
                <a16:creationId xmlns:a16="http://schemas.microsoft.com/office/drawing/2014/main" id="{A6C82F5A-B0CE-4860-A399-C0B633F697CD}"/>
              </a:ext>
            </a:extLst>
          </p:cNvPr>
          <p:cNvCxnSpPr>
            <a:cxnSpLocks/>
          </p:cNvCxnSpPr>
          <p:nvPr/>
        </p:nvCxnSpPr>
        <p:spPr>
          <a:xfrm flipH="1" flipV="1">
            <a:off x="7431364" y="1399842"/>
            <a:ext cx="34248" cy="4313769"/>
          </a:xfrm>
          <a:prstGeom prst="line">
            <a:avLst/>
          </a:prstGeom>
          <a:ln w="254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ZoneTexte 49">
            <a:extLst>
              <a:ext uri="{FF2B5EF4-FFF2-40B4-BE49-F238E27FC236}">
                <a16:creationId xmlns:a16="http://schemas.microsoft.com/office/drawing/2014/main" id="{AA8C963A-A4FE-47D3-AFA7-84E397C6E412}"/>
              </a:ext>
            </a:extLst>
          </p:cNvPr>
          <p:cNvSpPr txBox="1"/>
          <p:nvPr/>
        </p:nvSpPr>
        <p:spPr>
          <a:xfrm rot="16200000">
            <a:off x="6883574" y="5680346"/>
            <a:ext cx="11192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Campaign</a:t>
            </a:r>
          </a:p>
          <a:p>
            <a:r>
              <a:rPr lang="fr-FR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End Date</a:t>
            </a:r>
          </a:p>
        </p:txBody>
      </p:sp>
      <p:sp>
        <p:nvSpPr>
          <p:cNvPr id="51" name="ZoneTexte 50">
            <a:extLst>
              <a:ext uri="{FF2B5EF4-FFF2-40B4-BE49-F238E27FC236}">
                <a16:creationId xmlns:a16="http://schemas.microsoft.com/office/drawing/2014/main" id="{4DFBD05B-628A-4616-BB99-797D96A45C7D}"/>
              </a:ext>
            </a:extLst>
          </p:cNvPr>
          <p:cNvSpPr txBox="1"/>
          <p:nvPr/>
        </p:nvSpPr>
        <p:spPr>
          <a:xfrm>
            <a:off x="5752761" y="3143182"/>
            <a:ext cx="3676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/>
              <a:t>Yes</a:t>
            </a:r>
          </a:p>
        </p:txBody>
      </p:sp>
      <p:sp>
        <p:nvSpPr>
          <p:cNvPr id="52" name="ZoneTexte 51">
            <a:extLst>
              <a:ext uri="{FF2B5EF4-FFF2-40B4-BE49-F238E27FC236}">
                <a16:creationId xmlns:a16="http://schemas.microsoft.com/office/drawing/2014/main" id="{507372DD-5035-4EB0-89B4-D1C1417D1775}"/>
              </a:ext>
            </a:extLst>
          </p:cNvPr>
          <p:cNvSpPr txBox="1"/>
          <p:nvPr/>
        </p:nvSpPr>
        <p:spPr>
          <a:xfrm>
            <a:off x="5417640" y="2672746"/>
            <a:ext cx="3676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/>
              <a:t>No</a:t>
            </a:r>
          </a:p>
        </p:txBody>
      </p:sp>
      <p:sp>
        <p:nvSpPr>
          <p:cNvPr id="53" name="Organigramme : Décision 52">
            <a:extLst>
              <a:ext uri="{FF2B5EF4-FFF2-40B4-BE49-F238E27FC236}">
                <a16:creationId xmlns:a16="http://schemas.microsoft.com/office/drawing/2014/main" id="{7FA04090-370A-434C-9CB5-D7583D568BF6}"/>
              </a:ext>
            </a:extLst>
          </p:cNvPr>
          <p:cNvSpPr/>
          <p:nvPr/>
        </p:nvSpPr>
        <p:spPr>
          <a:xfrm>
            <a:off x="5086602" y="2900906"/>
            <a:ext cx="732981" cy="524447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/>
              <a:t>All</a:t>
            </a:r>
          </a:p>
        </p:txBody>
      </p:sp>
      <p:sp>
        <p:nvSpPr>
          <p:cNvPr id="54" name="Organigramme : Procédé 53">
            <a:extLst>
              <a:ext uri="{FF2B5EF4-FFF2-40B4-BE49-F238E27FC236}">
                <a16:creationId xmlns:a16="http://schemas.microsoft.com/office/drawing/2014/main" id="{3957E0B7-7B6C-46E9-B12F-3FCD6122277B}"/>
              </a:ext>
            </a:extLst>
          </p:cNvPr>
          <p:cNvSpPr/>
          <p:nvPr/>
        </p:nvSpPr>
        <p:spPr>
          <a:xfrm>
            <a:off x="1951428" y="2890990"/>
            <a:ext cx="873272" cy="544277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err="1"/>
              <a:t>Wait</a:t>
            </a:r>
            <a:r>
              <a:rPr lang="fr-FR" sz="1200" dirty="0"/>
              <a:t> </a:t>
            </a:r>
            <a:r>
              <a:rPr lang="fr-FR" sz="1200" dirty="0" err="1"/>
              <a:t>Statistics</a:t>
            </a:r>
            <a:endParaRPr lang="fr-FR" sz="1200" dirty="0"/>
          </a:p>
        </p:txBody>
      </p:sp>
      <p:cxnSp>
        <p:nvCxnSpPr>
          <p:cNvPr id="55" name="Connecteur : en angle 54">
            <a:extLst>
              <a:ext uri="{FF2B5EF4-FFF2-40B4-BE49-F238E27FC236}">
                <a16:creationId xmlns:a16="http://schemas.microsoft.com/office/drawing/2014/main" id="{DD926D1F-7A3E-4442-9C65-ABB0D52ABB48}"/>
              </a:ext>
            </a:extLst>
          </p:cNvPr>
          <p:cNvCxnSpPr>
            <a:stCxn id="40" idx="3"/>
            <a:endCxn id="42" idx="2"/>
          </p:cNvCxnSpPr>
          <p:nvPr/>
        </p:nvCxnSpPr>
        <p:spPr>
          <a:xfrm flipV="1">
            <a:off x="3818263" y="3438196"/>
            <a:ext cx="524290" cy="90176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cteur droit avec flèche 55">
            <a:extLst>
              <a:ext uri="{FF2B5EF4-FFF2-40B4-BE49-F238E27FC236}">
                <a16:creationId xmlns:a16="http://schemas.microsoft.com/office/drawing/2014/main" id="{489FCFEE-0D1D-4BC4-BDEC-69A23755DDC5}"/>
              </a:ext>
            </a:extLst>
          </p:cNvPr>
          <p:cNvCxnSpPr>
            <a:stCxn id="42" idx="3"/>
            <a:endCxn id="53" idx="1"/>
          </p:cNvCxnSpPr>
          <p:nvPr/>
        </p:nvCxnSpPr>
        <p:spPr>
          <a:xfrm flipV="1">
            <a:off x="4779189" y="3163130"/>
            <a:ext cx="307413" cy="29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eur : en angle 56">
            <a:extLst>
              <a:ext uri="{FF2B5EF4-FFF2-40B4-BE49-F238E27FC236}">
                <a16:creationId xmlns:a16="http://schemas.microsoft.com/office/drawing/2014/main" id="{26AC389C-1B35-4980-A389-33F5D621A684}"/>
              </a:ext>
            </a:extLst>
          </p:cNvPr>
          <p:cNvCxnSpPr>
            <a:stCxn id="53" idx="0"/>
            <a:endCxn id="54" idx="0"/>
          </p:cNvCxnSpPr>
          <p:nvPr/>
        </p:nvCxnSpPr>
        <p:spPr>
          <a:xfrm rot="16200000" flipV="1">
            <a:off x="3915621" y="1363433"/>
            <a:ext cx="9916" cy="3065029"/>
          </a:xfrm>
          <a:prstGeom prst="bentConnector3">
            <a:avLst>
              <a:gd name="adj1" fmla="val 240536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eur droit avec flèche 57">
            <a:extLst>
              <a:ext uri="{FF2B5EF4-FFF2-40B4-BE49-F238E27FC236}">
                <a16:creationId xmlns:a16="http://schemas.microsoft.com/office/drawing/2014/main" id="{A05C999A-CC2D-4905-9407-837044F0BE91}"/>
              </a:ext>
            </a:extLst>
          </p:cNvPr>
          <p:cNvCxnSpPr>
            <a:stCxn id="54" idx="2"/>
            <a:endCxn id="48" idx="0"/>
          </p:cNvCxnSpPr>
          <p:nvPr/>
        </p:nvCxnSpPr>
        <p:spPr>
          <a:xfrm flipH="1">
            <a:off x="2383346" y="3435267"/>
            <a:ext cx="4718" cy="6325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cteur : en angle 58">
            <a:extLst>
              <a:ext uri="{FF2B5EF4-FFF2-40B4-BE49-F238E27FC236}">
                <a16:creationId xmlns:a16="http://schemas.microsoft.com/office/drawing/2014/main" id="{7622C28C-41C1-4590-B699-6B86DC3C3274}"/>
              </a:ext>
            </a:extLst>
          </p:cNvPr>
          <p:cNvCxnSpPr>
            <a:stCxn id="53" idx="3"/>
            <a:endCxn id="47" idx="2"/>
          </p:cNvCxnSpPr>
          <p:nvPr/>
        </p:nvCxnSpPr>
        <p:spPr>
          <a:xfrm flipV="1">
            <a:off x="5819583" y="2345524"/>
            <a:ext cx="893923" cy="81760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ZoneTexte 60">
            <a:extLst>
              <a:ext uri="{FF2B5EF4-FFF2-40B4-BE49-F238E27FC236}">
                <a16:creationId xmlns:a16="http://schemas.microsoft.com/office/drawing/2014/main" id="{AA2F4BC3-CBDD-4DE5-AB46-857915CE12F4}"/>
              </a:ext>
            </a:extLst>
          </p:cNvPr>
          <p:cNvSpPr txBox="1"/>
          <p:nvPr/>
        </p:nvSpPr>
        <p:spPr>
          <a:xfrm rot="16200000">
            <a:off x="5454234" y="5779304"/>
            <a:ext cx="12939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Follow-up</a:t>
            </a:r>
          </a:p>
          <a:p>
            <a:r>
              <a:rPr lang="fr-FR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Milestone 1</a:t>
            </a:r>
          </a:p>
        </p:txBody>
      </p:sp>
      <p:cxnSp>
        <p:nvCxnSpPr>
          <p:cNvPr id="62" name="Connecteur droit 61">
            <a:extLst>
              <a:ext uri="{FF2B5EF4-FFF2-40B4-BE49-F238E27FC236}">
                <a16:creationId xmlns:a16="http://schemas.microsoft.com/office/drawing/2014/main" id="{62A034A1-F522-484A-92CD-1D30D816EA5A}"/>
              </a:ext>
            </a:extLst>
          </p:cNvPr>
          <p:cNvCxnSpPr>
            <a:cxnSpLocks/>
          </p:cNvCxnSpPr>
          <p:nvPr/>
        </p:nvCxnSpPr>
        <p:spPr>
          <a:xfrm flipH="1" flipV="1">
            <a:off x="6053623" y="1417562"/>
            <a:ext cx="34248" cy="4313769"/>
          </a:xfrm>
          <a:prstGeom prst="line">
            <a:avLst/>
          </a:prstGeom>
          <a:ln w="254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16558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Organigramme : Terminateur 71">
            <a:extLst>
              <a:ext uri="{FF2B5EF4-FFF2-40B4-BE49-F238E27FC236}">
                <a16:creationId xmlns:a16="http://schemas.microsoft.com/office/drawing/2014/main" id="{D1995109-45A1-41B1-BD3D-530BCE26FAD3}"/>
              </a:ext>
            </a:extLst>
          </p:cNvPr>
          <p:cNvSpPr/>
          <p:nvPr/>
        </p:nvSpPr>
        <p:spPr>
          <a:xfrm>
            <a:off x="10412461" y="2511445"/>
            <a:ext cx="1086196" cy="288175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Apply</a:t>
            </a:r>
          </a:p>
        </p:txBody>
      </p:sp>
      <p:sp>
        <p:nvSpPr>
          <p:cNvPr id="60" name="Organigramme : Terminateur 59">
            <a:extLst>
              <a:ext uri="{FF2B5EF4-FFF2-40B4-BE49-F238E27FC236}">
                <a16:creationId xmlns:a16="http://schemas.microsoft.com/office/drawing/2014/main" id="{61798C2C-10D5-406B-8131-BDA855EF3C45}"/>
              </a:ext>
            </a:extLst>
          </p:cNvPr>
          <p:cNvSpPr/>
          <p:nvPr/>
        </p:nvSpPr>
        <p:spPr>
          <a:xfrm>
            <a:off x="5445926" y="4156871"/>
            <a:ext cx="1086196" cy="288175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Block </a:t>
            </a:r>
            <a:r>
              <a:rPr lang="fr-FR" sz="1400" dirty="0" err="1"/>
              <a:t>View</a:t>
            </a:r>
            <a:endParaRPr lang="fr-FR" sz="1400" dirty="0"/>
          </a:p>
        </p:txBody>
      </p:sp>
      <p:sp>
        <p:nvSpPr>
          <p:cNvPr id="59" name="Organigramme : Terminateur 58">
            <a:extLst>
              <a:ext uri="{FF2B5EF4-FFF2-40B4-BE49-F238E27FC236}">
                <a16:creationId xmlns:a16="http://schemas.microsoft.com/office/drawing/2014/main" id="{0E04B052-03CB-458E-AF7C-7D947A911B39}"/>
              </a:ext>
            </a:extLst>
          </p:cNvPr>
          <p:cNvSpPr/>
          <p:nvPr/>
        </p:nvSpPr>
        <p:spPr>
          <a:xfrm>
            <a:off x="5445926" y="3655338"/>
            <a:ext cx="1086196" cy="288175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Table </a:t>
            </a:r>
            <a:r>
              <a:rPr lang="fr-FR" sz="1400" dirty="0" err="1"/>
              <a:t>View</a:t>
            </a:r>
            <a:endParaRPr lang="fr-FR" sz="1400" dirty="0"/>
          </a:p>
        </p:txBody>
      </p:sp>
      <p:sp>
        <p:nvSpPr>
          <p:cNvPr id="4" name="Organigramme : Connecteur 3">
            <a:extLst>
              <a:ext uri="{FF2B5EF4-FFF2-40B4-BE49-F238E27FC236}">
                <a16:creationId xmlns:a16="http://schemas.microsoft.com/office/drawing/2014/main" id="{5532371F-92C3-44CE-A68C-26D4F288C289}"/>
              </a:ext>
            </a:extLst>
          </p:cNvPr>
          <p:cNvSpPr/>
          <p:nvPr/>
        </p:nvSpPr>
        <p:spPr>
          <a:xfrm>
            <a:off x="2964785" y="2338481"/>
            <a:ext cx="1001485" cy="1001485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Login</a:t>
            </a:r>
          </a:p>
        </p:txBody>
      </p: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A64D4340-8137-4C4F-87A8-AD1BA23DC547}"/>
              </a:ext>
            </a:extLst>
          </p:cNvPr>
          <p:cNvGrpSpPr/>
          <p:nvPr/>
        </p:nvGrpSpPr>
        <p:grpSpPr>
          <a:xfrm>
            <a:off x="1683776" y="1361596"/>
            <a:ext cx="568800" cy="2955254"/>
            <a:chOff x="239472" y="108351"/>
            <a:chExt cx="568800" cy="2955254"/>
          </a:xfrm>
        </p:grpSpPr>
        <p:pic>
          <p:nvPicPr>
            <p:cNvPr id="6" name="Image 5">
              <a:extLst>
                <a:ext uri="{FF2B5EF4-FFF2-40B4-BE49-F238E27FC236}">
                  <a16:creationId xmlns:a16="http://schemas.microsoft.com/office/drawing/2014/main" id="{00A37022-693D-47FF-9ADC-D9308F978CE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9472" y="1078418"/>
              <a:ext cx="568800" cy="571084"/>
            </a:xfrm>
            <a:prstGeom prst="rect">
              <a:avLst/>
            </a:prstGeom>
          </p:spPr>
        </p:pic>
        <p:pic>
          <p:nvPicPr>
            <p:cNvPr id="8" name="Image 7" descr="Une image contenant clipart&#10;&#10;Description générée avec un niveau de confiance très élevé">
              <a:extLst>
                <a:ext uri="{FF2B5EF4-FFF2-40B4-BE49-F238E27FC236}">
                  <a16:creationId xmlns:a16="http://schemas.microsoft.com/office/drawing/2014/main" id="{F31748BB-0709-448A-824E-174291DF69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9472" y="1592254"/>
              <a:ext cx="568800" cy="403541"/>
            </a:xfrm>
            <a:prstGeom prst="rect">
              <a:avLst/>
            </a:prstGeom>
          </p:spPr>
        </p:pic>
        <p:pic>
          <p:nvPicPr>
            <p:cNvPr id="10" name="Image 9" descr="Une image contenant signe, trousse de secours&#10;&#10;Description générée avec un niveau de confiance élevé">
              <a:extLst>
                <a:ext uri="{FF2B5EF4-FFF2-40B4-BE49-F238E27FC236}">
                  <a16:creationId xmlns:a16="http://schemas.microsoft.com/office/drawing/2014/main" id="{C0D5FA30-D229-4C00-9DBC-67DD3957B8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9472" y="2038703"/>
              <a:ext cx="568800" cy="568800"/>
            </a:xfrm>
            <a:prstGeom prst="rect">
              <a:avLst/>
            </a:prstGeom>
          </p:spPr>
        </p:pic>
        <p:pic>
          <p:nvPicPr>
            <p:cNvPr id="12" name="Image 11">
              <a:extLst>
                <a:ext uri="{FF2B5EF4-FFF2-40B4-BE49-F238E27FC236}">
                  <a16:creationId xmlns:a16="http://schemas.microsoft.com/office/drawing/2014/main" id="{76F7D86B-E44F-4248-8637-97836DD00E6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9472" y="2671133"/>
              <a:ext cx="568800" cy="392472"/>
            </a:xfrm>
            <a:prstGeom prst="rect">
              <a:avLst/>
            </a:prstGeom>
          </p:spPr>
        </p:pic>
        <p:pic>
          <p:nvPicPr>
            <p:cNvPr id="14" name="Graphique 13">
              <a:extLst>
                <a:ext uri="{FF2B5EF4-FFF2-40B4-BE49-F238E27FC236}">
                  <a16:creationId xmlns:a16="http://schemas.microsoft.com/office/drawing/2014/main" id="{225B8B76-C477-497B-921F-E29DD2FC4F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r="66921"/>
            <a:stretch/>
          </p:blipFill>
          <p:spPr>
            <a:xfrm>
              <a:off x="239472" y="747602"/>
              <a:ext cx="568800" cy="384565"/>
            </a:xfrm>
            <a:prstGeom prst="rect">
              <a:avLst/>
            </a:prstGeom>
          </p:spPr>
        </p:pic>
        <p:sp>
          <p:nvSpPr>
            <p:cNvPr id="15" name="Organigramme : Connecteur 14">
              <a:extLst>
                <a:ext uri="{FF2B5EF4-FFF2-40B4-BE49-F238E27FC236}">
                  <a16:creationId xmlns:a16="http://schemas.microsoft.com/office/drawing/2014/main" id="{A37632F8-5388-4C9D-B983-4FDF9D7F9F75}"/>
                </a:ext>
              </a:extLst>
            </p:cNvPr>
            <p:cNvSpPr/>
            <p:nvPr/>
          </p:nvSpPr>
          <p:spPr>
            <a:xfrm>
              <a:off x="239634" y="108351"/>
              <a:ext cx="568476" cy="568476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800" dirty="0"/>
                <a:t>Local</a:t>
              </a:r>
            </a:p>
          </p:txBody>
        </p:sp>
      </p:grpSp>
      <p:sp>
        <p:nvSpPr>
          <p:cNvPr id="17" name="Organigramme : Connecteur 16">
            <a:extLst>
              <a:ext uri="{FF2B5EF4-FFF2-40B4-BE49-F238E27FC236}">
                <a16:creationId xmlns:a16="http://schemas.microsoft.com/office/drawing/2014/main" id="{6674147A-C70A-4011-9E18-E49BA93B3E87}"/>
              </a:ext>
            </a:extLst>
          </p:cNvPr>
          <p:cNvSpPr/>
          <p:nvPr/>
        </p:nvSpPr>
        <p:spPr>
          <a:xfrm>
            <a:off x="4591309" y="2338480"/>
            <a:ext cx="1001485" cy="1001485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Deal</a:t>
            </a:r>
          </a:p>
          <a:p>
            <a:pPr algn="ctr"/>
            <a:r>
              <a:rPr lang="fr-FR" dirty="0"/>
              <a:t>List</a:t>
            </a:r>
          </a:p>
        </p:txBody>
      </p:sp>
      <p:cxnSp>
        <p:nvCxnSpPr>
          <p:cNvPr id="19" name="Connecteur droit avec flèche 18">
            <a:extLst>
              <a:ext uri="{FF2B5EF4-FFF2-40B4-BE49-F238E27FC236}">
                <a16:creationId xmlns:a16="http://schemas.microsoft.com/office/drawing/2014/main" id="{6E410EDC-34FE-4CEB-899E-5A822D733086}"/>
              </a:ext>
            </a:extLst>
          </p:cNvPr>
          <p:cNvCxnSpPr>
            <a:stCxn id="4" idx="2"/>
            <a:endCxn id="15" idx="6"/>
          </p:cNvCxnSpPr>
          <p:nvPr/>
        </p:nvCxnSpPr>
        <p:spPr>
          <a:xfrm flipH="1" flipV="1">
            <a:off x="2252414" y="1645834"/>
            <a:ext cx="712371" cy="11933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802BB89E-1961-463C-8AD7-9E0BE32131D6}"/>
              </a:ext>
            </a:extLst>
          </p:cNvPr>
          <p:cNvCxnSpPr>
            <a:stCxn id="4" idx="2"/>
            <a:endCxn id="14" idx="3"/>
          </p:cNvCxnSpPr>
          <p:nvPr/>
        </p:nvCxnSpPr>
        <p:spPr>
          <a:xfrm flipH="1" flipV="1">
            <a:off x="2252576" y="2193130"/>
            <a:ext cx="712209" cy="6460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avec flèche 22">
            <a:extLst>
              <a:ext uri="{FF2B5EF4-FFF2-40B4-BE49-F238E27FC236}">
                <a16:creationId xmlns:a16="http://schemas.microsoft.com/office/drawing/2014/main" id="{8D800EF7-FCDA-47BB-B8F9-9850B256D60E}"/>
              </a:ext>
            </a:extLst>
          </p:cNvPr>
          <p:cNvCxnSpPr>
            <a:stCxn id="4" idx="2"/>
            <a:endCxn id="6" idx="3"/>
          </p:cNvCxnSpPr>
          <p:nvPr/>
        </p:nvCxnSpPr>
        <p:spPr>
          <a:xfrm flipH="1" flipV="1">
            <a:off x="2252576" y="2617205"/>
            <a:ext cx="712209" cy="2220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avec flèche 24">
            <a:extLst>
              <a:ext uri="{FF2B5EF4-FFF2-40B4-BE49-F238E27FC236}">
                <a16:creationId xmlns:a16="http://schemas.microsoft.com/office/drawing/2014/main" id="{0535825D-EC6A-438F-B142-280A8B66FDC6}"/>
              </a:ext>
            </a:extLst>
          </p:cNvPr>
          <p:cNvCxnSpPr>
            <a:stCxn id="4" idx="2"/>
            <a:endCxn id="8" idx="3"/>
          </p:cNvCxnSpPr>
          <p:nvPr/>
        </p:nvCxnSpPr>
        <p:spPr>
          <a:xfrm flipH="1">
            <a:off x="2252576" y="2839224"/>
            <a:ext cx="712209" cy="2080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avec flèche 26">
            <a:extLst>
              <a:ext uri="{FF2B5EF4-FFF2-40B4-BE49-F238E27FC236}">
                <a16:creationId xmlns:a16="http://schemas.microsoft.com/office/drawing/2014/main" id="{4237A87E-1595-4232-98D6-2B611C8F5997}"/>
              </a:ext>
            </a:extLst>
          </p:cNvPr>
          <p:cNvCxnSpPr>
            <a:stCxn id="4" idx="2"/>
            <a:endCxn id="10" idx="3"/>
          </p:cNvCxnSpPr>
          <p:nvPr/>
        </p:nvCxnSpPr>
        <p:spPr>
          <a:xfrm flipH="1">
            <a:off x="2252576" y="2839224"/>
            <a:ext cx="712209" cy="7371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avec flèche 28">
            <a:extLst>
              <a:ext uri="{FF2B5EF4-FFF2-40B4-BE49-F238E27FC236}">
                <a16:creationId xmlns:a16="http://schemas.microsoft.com/office/drawing/2014/main" id="{D9D7CE93-1036-4635-99DE-5C9EDD211AB2}"/>
              </a:ext>
            </a:extLst>
          </p:cNvPr>
          <p:cNvCxnSpPr>
            <a:stCxn id="4" idx="2"/>
            <a:endCxn id="12" idx="3"/>
          </p:cNvCxnSpPr>
          <p:nvPr/>
        </p:nvCxnSpPr>
        <p:spPr>
          <a:xfrm flipH="1">
            <a:off x="2252576" y="2839224"/>
            <a:ext cx="712209" cy="12813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avec flèche 30">
            <a:extLst>
              <a:ext uri="{FF2B5EF4-FFF2-40B4-BE49-F238E27FC236}">
                <a16:creationId xmlns:a16="http://schemas.microsoft.com/office/drawing/2014/main" id="{F7D80C80-028C-4CEB-B76E-2A7F6A5E01C6}"/>
              </a:ext>
            </a:extLst>
          </p:cNvPr>
          <p:cNvCxnSpPr>
            <a:stCxn id="4" idx="6"/>
            <a:endCxn id="17" idx="2"/>
          </p:cNvCxnSpPr>
          <p:nvPr/>
        </p:nvCxnSpPr>
        <p:spPr>
          <a:xfrm flipV="1">
            <a:off x="3966270" y="2839223"/>
            <a:ext cx="62503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rganigramme : Terminateur 31">
            <a:extLst>
              <a:ext uri="{FF2B5EF4-FFF2-40B4-BE49-F238E27FC236}">
                <a16:creationId xmlns:a16="http://schemas.microsoft.com/office/drawing/2014/main" id="{90E17D51-E1AF-4CCB-A8F1-D2AC113D056A}"/>
              </a:ext>
            </a:extLst>
          </p:cNvPr>
          <p:cNvSpPr/>
          <p:nvPr/>
        </p:nvSpPr>
        <p:spPr>
          <a:xfrm>
            <a:off x="6914916" y="2354261"/>
            <a:ext cx="1086196" cy="288175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Deal </a:t>
            </a:r>
            <a:r>
              <a:rPr lang="fr-FR" sz="1400" dirty="0" err="1"/>
              <a:t>Detail</a:t>
            </a:r>
            <a:endParaRPr lang="fr-FR" sz="1400" dirty="0"/>
          </a:p>
        </p:txBody>
      </p:sp>
      <p:sp>
        <p:nvSpPr>
          <p:cNvPr id="33" name="Organigramme : Terminateur 32">
            <a:extLst>
              <a:ext uri="{FF2B5EF4-FFF2-40B4-BE49-F238E27FC236}">
                <a16:creationId xmlns:a16="http://schemas.microsoft.com/office/drawing/2014/main" id="{2B6D2555-C1D3-43FE-ABC2-35AC0E84F0A5}"/>
              </a:ext>
            </a:extLst>
          </p:cNvPr>
          <p:cNvSpPr/>
          <p:nvPr/>
        </p:nvSpPr>
        <p:spPr>
          <a:xfrm>
            <a:off x="6914916" y="2706163"/>
            <a:ext cx="1086196" cy="288175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err="1"/>
              <a:t>My</a:t>
            </a:r>
            <a:r>
              <a:rPr lang="fr-FR" sz="1400" dirty="0"/>
              <a:t> deals</a:t>
            </a:r>
          </a:p>
        </p:txBody>
      </p:sp>
      <p:sp>
        <p:nvSpPr>
          <p:cNvPr id="34" name="Organigramme : Terminateur 33">
            <a:extLst>
              <a:ext uri="{FF2B5EF4-FFF2-40B4-BE49-F238E27FC236}">
                <a16:creationId xmlns:a16="http://schemas.microsoft.com/office/drawing/2014/main" id="{9730C3BF-3DE5-45FF-8672-1898C79666BC}"/>
              </a:ext>
            </a:extLst>
          </p:cNvPr>
          <p:cNvSpPr/>
          <p:nvPr/>
        </p:nvSpPr>
        <p:spPr>
          <a:xfrm>
            <a:off x="6913475" y="4426303"/>
            <a:ext cx="1086196" cy="288175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Profile</a:t>
            </a:r>
          </a:p>
        </p:txBody>
      </p:sp>
      <p:sp>
        <p:nvSpPr>
          <p:cNvPr id="35" name="Organigramme : Connecteur 34">
            <a:extLst>
              <a:ext uri="{FF2B5EF4-FFF2-40B4-BE49-F238E27FC236}">
                <a16:creationId xmlns:a16="http://schemas.microsoft.com/office/drawing/2014/main" id="{2BA7CDB3-3287-4C0B-B2E0-DEE3B610FBFA}"/>
              </a:ext>
            </a:extLst>
          </p:cNvPr>
          <p:cNvSpPr/>
          <p:nvPr/>
        </p:nvSpPr>
        <p:spPr>
          <a:xfrm>
            <a:off x="1968176" y="4548646"/>
            <a:ext cx="1001485" cy="1001485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Edit</a:t>
            </a:r>
          </a:p>
          <a:p>
            <a:pPr algn="ctr"/>
            <a:r>
              <a:rPr lang="fr-FR" sz="1400" dirty="0"/>
              <a:t>Profile</a:t>
            </a:r>
          </a:p>
        </p:txBody>
      </p:sp>
      <p:cxnSp>
        <p:nvCxnSpPr>
          <p:cNvPr id="37" name="Connecteur droit avec flèche 36">
            <a:extLst>
              <a:ext uri="{FF2B5EF4-FFF2-40B4-BE49-F238E27FC236}">
                <a16:creationId xmlns:a16="http://schemas.microsoft.com/office/drawing/2014/main" id="{91D0A4FC-C0A6-4CB8-AA01-13817A8BE092}"/>
              </a:ext>
            </a:extLst>
          </p:cNvPr>
          <p:cNvCxnSpPr>
            <a:cxnSpLocks/>
            <a:stCxn id="4" idx="2"/>
            <a:endCxn id="35" idx="0"/>
          </p:cNvCxnSpPr>
          <p:nvPr/>
        </p:nvCxnSpPr>
        <p:spPr>
          <a:xfrm flipH="1">
            <a:off x="2468919" y="2839224"/>
            <a:ext cx="495866" cy="17094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eur : en angle 44">
            <a:extLst>
              <a:ext uri="{FF2B5EF4-FFF2-40B4-BE49-F238E27FC236}">
                <a16:creationId xmlns:a16="http://schemas.microsoft.com/office/drawing/2014/main" id="{50012AF0-BDAC-46F2-8CFD-D86880338417}"/>
              </a:ext>
            </a:extLst>
          </p:cNvPr>
          <p:cNvCxnSpPr>
            <a:stCxn id="35" idx="6"/>
            <a:endCxn id="4" idx="4"/>
          </p:cNvCxnSpPr>
          <p:nvPr/>
        </p:nvCxnSpPr>
        <p:spPr>
          <a:xfrm flipV="1">
            <a:off x="2969661" y="3339966"/>
            <a:ext cx="495867" cy="170942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Logo Salfatix Media">
            <a:extLst>
              <a:ext uri="{FF2B5EF4-FFF2-40B4-BE49-F238E27FC236}">
                <a16:creationId xmlns:a16="http://schemas.microsoft.com/office/drawing/2014/main" id="{FE2BA0F6-E77B-43C2-8881-7EEBB071F2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7753" y="144760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Image 52">
            <a:extLst>
              <a:ext uri="{FF2B5EF4-FFF2-40B4-BE49-F238E27FC236}">
                <a16:creationId xmlns:a16="http://schemas.microsoft.com/office/drawing/2014/main" id="{A1D63668-B612-4C8F-8E66-7821BFF6577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6764" y="2197076"/>
            <a:ext cx="333422" cy="314369"/>
          </a:xfrm>
          <a:prstGeom prst="rect">
            <a:avLst/>
          </a:prstGeom>
        </p:spPr>
      </p:pic>
      <p:pic>
        <p:nvPicPr>
          <p:cNvPr id="55" name="Image 54">
            <a:extLst>
              <a:ext uri="{FF2B5EF4-FFF2-40B4-BE49-F238E27FC236}">
                <a16:creationId xmlns:a16="http://schemas.microsoft.com/office/drawing/2014/main" id="{51D960DB-E2E7-4FA9-B4E0-2C6A892E9F7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8610" y="3486822"/>
            <a:ext cx="341487" cy="291513"/>
          </a:xfrm>
          <a:prstGeom prst="rect">
            <a:avLst/>
          </a:prstGeom>
        </p:spPr>
      </p:pic>
      <p:pic>
        <p:nvPicPr>
          <p:cNvPr id="57" name="Image 56" descr="Une image contenant clavier, équipement électronique, ordinateur, intérieur&#10;&#10;Description générée avec un niveau de confiance très élevé">
            <a:extLst>
              <a:ext uri="{FF2B5EF4-FFF2-40B4-BE49-F238E27FC236}">
                <a16:creationId xmlns:a16="http://schemas.microsoft.com/office/drawing/2014/main" id="{3E03DD32-D509-44EE-8B31-44A772FA1C1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6116" y="3996237"/>
            <a:ext cx="366474" cy="324829"/>
          </a:xfrm>
          <a:prstGeom prst="rect">
            <a:avLst/>
          </a:prstGeom>
        </p:spPr>
      </p:pic>
      <p:cxnSp>
        <p:nvCxnSpPr>
          <p:cNvPr id="63" name="Connecteur : en angle 62">
            <a:extLst>
              <a:ext uri="{FF2B5EF4-FFF2-40B4-BE49-F238E27FC236}">
                <a16:creationId xmlns:a16="http://schemas.microsoft.com/office/drawing/2014/main" id="{101A6589-E957-4F48-86AC-EF9A2C96AF7E}"/>
              </a:ext>
            </a:extLst>
          </p:cNvPr>
          <p:cNvCxnSpPr>
            <a:stCxn id="17" idx="4"/>
            <a:endCxn id="55" idx="1"/>
          </p:cNvCxnSpPr>
          <p:nvPr/>
        </p:nvCxnSpPr>
        <p:spPr>
          <a:xfrm rot="16200000" flipH="1">
            <a:off x="5054024" y="3377993"/>
            <a:ext cx="292614" cy="21655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7" name="Connecteur : en angle 1026">
            <a:extLst>
              <a:ext uri="{FF2B5EF4-FFF2-40B4-BE49-F238E27FC236}">
                <a16:creationId xmlns:a16="http://schemas.microsoft.com/office/drawing/2014/main" id="{7AEBB8E6-0033-4447-B816-86AC01CE947E}"/>
              </a:ext>
            </a:extLst>
          </p:cNvPr>
          <p:cNvCxnSpPr>
            <a:stCxn id="17" idx="4"/>
            <a:endCxn id="57" idx="1"/>
          </p:cNvCxnSpPr>
          <p:nvPr/>
        </p:nvCxnSpPr>
        <p:spPr>
          <a:xfrm rot="16200000" flipH="1">
            <a:off x="4784741" y="3647276"/>
            <a:ext cx="818687" cy="20406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9" name="Connecteur droit avec flèche 1028">
            <a:extLst>
              <a:ext uri="{FF2B5EF4-FFF2-40B4-BE49-F238E27FC236}">
                <a16:creationId xmlns:a16="http://schemas.microsoft.com/office/drawing/2014/main" id="{5348E8C5-E3A3-4F17-B45E-CEE7671C64D5}"/>
              </a:ext>
            </a:extLst>
          </p:cNvPr>
          <p:cNvCxnSpPr>
            <a:stCxn id="17" idx="6"/>
            <a:endCxn id="32" idx="1"/>
          </p:cNvCxnSpPr>
          <p:nvPr/>
        </p:nvCxnSpPr>
        <p:spPr>
          <a:xfrm flipV="1">
            <a:off x="5592794" y="2498349"/>
            <a:ext cx="1322122" cy="3408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1" name="Connecteur : en angle 1030">
            <a:extLst>
              <a:ext uri="{FF2B5EF4-FFF2-40B4-BE49-F238E27FC236}">
                <a16:creationId xmlns:a16="http://schemas.microsoft.com/office/drawing/2014/main" id="{8FAAB14F-B4C0-408C-BBF6-6AB69BFC21B1}"/>
              </a:ext>
            </a:extLst>
          </p:cNvPr>
          <p:cNvCxnSpPr>
            <a:cxnSpLocks/>
            <a:stCxn id="17" idx="7"/>
            <a:endCxn id="53" idx="0"/>
          </p:cNvCxnSpPr>
          <p:nvPr/>
        </p:nvCxnSpPr>
        <p:spPr>
          <a:xfrm rot="5400000" flipH="1" flipV="1">
            <a:off x="6035768" y="1607438"/>
            <a:ext cx="288068" cy="1467345"/>
          </a:xfrm>
          <a:prstGeom prst="bentConnector3">
            <a:avLst>
              <a:gd name="adj1" fmla="val 17935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2" name="ZoneTexte 1031">
            <a:extLst>
              <a:ext uri="{FF2B5EF4-FFF2-40B4-BE49-F238E27FC236}">
                <a16:creationId xmlns:a16="http://schemas.microsoft.com/office/drawing/2014/main" id="{FADA6CA5-1CBA-43A7-A196-D00F75B937B1}"/>
              </a:ext>
            </a:extLst>
          </p:cNvPr>
          <p:cNvSpPr txBox="1"/>
          <p:nvPr/>
        </p:nvSpPr>
        <p:spPr>
          <a:xfrm>
            <a:off x="9780627" y="1885611"/>
            <a:ext cx="7813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Menu</a:t>
            </a:r>
          </a:p>
        </p:txBody>
      </p:sp>
      <p:sp>
        <p:nvSpPr>
          <p:cNvPr id="73" name="ZoneTexte 72">
            <a:extLst>
              <a:ext uri="{FF2B5EF4-FFF2-40B4-BE49-F238E27FC236}">
                <a16:creationId xmlns:a16="http://schemas.microsoft.com/office/drawing/2014/main" id="{A9EB0F3E-5109-458C-A532-6901C5C1E5D1}"/>
              </a:ext>
            </a:extLst>
          </p:cNvPr>
          <p:cNvSpPr txBox="1"/>
          <p:nvPr/>
        </p:nvSpPr>
        <p:spPr>
          <a:xfrm>
            <a:off x="6052608" y="2517033"/>
            <a:ext cx="8236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err="1"/>
              <a:t>Tap</a:t>
            </a:r>
            <a:endParaRPr lang="fr-FR" sz="1200" dirty="0"/>
          </a:p>
        </p:txBody>
      </p:sp>
      <p:sp>
        <p:nvSpPr>
          <p:cNvPr id="1033" name="ZoneTexte 1032">
            <a:extLst>
              <a:ext uri="{FF2B5EF4-FFF2-40B4-BE49-F238E27FC236}">
                <a16:creationId xmlns:a16="http://schemas.microsoft.com/office/drawing/2014/main" id="{27997912-94E9-4B8B-8565-169F4E5F8364}"/>
              </a:ext>
            </a:extLst>
          </p:cNvPr>
          <p:cNvSpPr txBox="1"/>
          <p:nvPr/>
        </p:nvSpPr>
        <p:spPr>
          <a:xfrm flipH="1">
            <a:off x="9692639" y="559723"/>
            <a:ext cx="16722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i="1" dirty="0" err="1"/>
              <a:t>Salfatix</a:t>
            </a:r>
            <a:endParaRPr lang="fr-FR" b="1" i="1" dirty="0"/>
          </a:p>
          <a:p>
            <a:r>
              <a:rPr lang="fr-FR" b="1" i="1" dirty="0" err="1"/>
              <a:t>Influencers</a:t>
            </a:r>
            <a:r>
              <a:rPr lang="fr-FR" b="1" i="1" dirty="0"/>
              <a:t> App </a:t>
            </a:r>
          </a:p>
        </p:txBody>
      </p:sp>
      <p:pic>
        <p:nvPicPr>
          <p:cNvPr id="1037" name="Image 1036">
            <a:extLst>
              <a:ext uri="{FF2B5EF4-FFF2-40B4-BE49-F238E27FC236}">
                <a16:creationId xmlns:a16="http://schemas.microsoft.com/office/drawing/2014/main" id="{D55DE643-1822-4521-B7E2-E2887BBA03D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8737" y="6229491"/>
            <a:ext cx="1320635" cy="406349"/>
          </a:xfrm>
          <a:prstGeom prst="rect">
            <a:avLst/>
          </a:prstGeom>
        </p:spPr>
      </p:pic>
      <p:sp>
        <p:nvSpPr>
          <p:cNvPr id="79" name="ZoneTexte 78">
            <a:extLst>
              <a:ext uri="{FF2B5EF4-FFF2-40B4-BE49-F238E27FC236}">
                <a16:creationId xmlns:a16="http://schemas.microsoft.com/office/drawing/2014/main" id="{1DC4B586-CE28-4279-BFC0-9C86A52A52E5}"/>
              </a:ext>
            </a:extLst>
          </p:cNvPr>
          <p:cNvSpPr txBox="1"/>
          <p:nvPr/>
        </p:nvSpPr>
        <p:spPr>
          <a:xfrm>
            <a:off x="2120568" y="2640617"/>
            <a:ext cx="10552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Use </a:t>
            </a:r>
            <a:r>
              <a:rPr lang="fr-FR" sz="1200" dirty="0" err="1"/>
              <a:t>Credentials</a:t>
            </a:r>
            <a:endParaRPr lang="fr-FR" sz="1200" dirty="0"/>
          </a:p>
        </p:txBody>
      </p:sp>
      <p:sp>
        <p:nvSpPr>
          <p:cNvPr id="80" name="ZoneTexte 79">
            <a:extLst>
              <a:ext uri="{FF2B5EF4-FFF2-40B4-BE49-F238E27FC236}">
                <a16:creationId xmlns:a16="http://schemas.microsoft.com/office/drawing/2014/main" id="{F5DAA3AF-C1F3-42FA-89FE-0B8B28AA6FAB}"/>
              </a:ext>
            </a:extLst>
          </p:cNvPr>
          <p:cNvSpPr txBox="1"/>
          <p:nvPr/>
        </p:nvSpPr>
        <p:spPr>
          <a:xfrm flipH="1">
            <a:off x="495992" y="324196"/>
            <a:ext cx="16722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i="1" dirty="0" err="1"/>
              <a:t>Form</a:t>
            </a:r>
            <a:r>
              <a:rPr lang="fr-FR" b="1" i="1" dirty="0"/>
              <a:t>/action flow </a:t>
            </a:r>
          </a:p>
        </p:txBody>
      </p:sp>
      <p:cxnSp>
        <p:nvCxnSpPr>
          <p:cNvPr id="3" name="Connecteur : en angle 2">
            <a:extLst>
              <a:ext uri="{FF2B5EF4-FFF2-40B4-BE49-F238E27FC236}">
                <a16:creationId xmlns:a16="http://schemas.microsoft.com/office/drawing/2014/main" id="{531AB32D-D696-41E6-802F-733B8E064128}"/>
              </a:ext>
            </a:extLst>
          </p:cNvPr>
          <p:cNvCxnSpPr>
            <a:stCxn id="34" idx="2"/>
            <a:endCxn id="35" idx="4"/>
          </p:cNvCxnSpPr>
          <p:nvPr/>
        </p:nvCxnSpPr>
        <p:spPr>
          <a:xfrm rot="5400000">
            <a:off x="4544920" y="2638477"/>
            <a:ext cx="835653" cy="4987654"/>
          </a:xfrm>
          <a:prstGeom prst="bentConnector3">
            <a:avLst>
              <a:gd name="adj1" fmla="val 12735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96D1BB57-AD23-48DB-9582-717EF181ABEB}"/>
              </a:ext>
            </a:extLst>
          </p:cNvPr>
          <p:cNvCxnSpPr>
            <a:cxnSpLocks/>
            <a:stCxn id="33" idx="1"/>
            <a:endCxn id="17" idx="6"/>
          </p:cNvCxnSpPr>
          <p:nvPr/>
        </p:nvCxnSpPr>
        <p:spPr>
          <a:xfrm flipH="1" flipV="1">
            <a:off x="5592794" y="2839223"/>
            <a:ext cx="1322122" cy="110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ZoneTexte 45">
            <a:extLst>
              <a:ext uri="{FF2B5EF4-FFF2-40B4-BE49-F238E27FC236}">
                <a16:creationId xmlns:a16="http://schemas.microsoft.com/office/drawing/2014/main" id="{25AC6BBF-FD4D-4EA1-8C2C-0043F5817AD1}"/>
              </a:ext>
            </a:extLst>
          </p:cNvPr>
          <p:cNvSpPr txBox="1"/>
          <p:nvPr/>
        </p:nvSpPr>
        <p:spPr>
          <a:xfrm>
            <a:off x="6022070" y="2832046"/>
            <a:ext cx="1055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err="1"/>
              <a:t>Sorted</a:t>
            </a:r>
            <a:r>
              <a:rPr lang="fr-FR" sz="1200" dirty="0"/>
              <a:t> </a:t>
            </a:r>
            <a:r>
              <a:rPr lang="fr-FR" sz="1200" dirty="0" err="1"/>
              <a:t>list</a:t>
            </a:r>
            <a:endParaRPr lang="fr-FR" sz="1200" dirty="0"/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525E4499-9DA4-4B73-B419-920715F21653}"/>
              </a:ext>
            </a:extLst>
          </p:cNvPr>
          <p:cNvSpPr txBox="1"/>
          <p:nvPr/>
        </p:nvSpPr>
        <p:spPr>
          <a:xfrm>
            <a:off x="2410240" y="3860748"/>
            <a:ext cx="1055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err="1"/>
              <a:t>Create</a:t>
            </a:r>
            <a:endParaRPr lang="fr-FR" sz="1200" dirty="0"/>
          </a:p>
        </p:txBody>
      </p:sp>
      <p:sp>
        <p:nvSpPr>
          <p:cNvPr id="48" name="Organigramme : Terminateur 47">
            <a:extLst>
              <a:ext uri="{FF2B5EF4-FFF2-40B4-BE49-F238E27FC236}">
                <a16:creationId xmlns:a16="http://schemas.microsoft.com/office/drawing/2014/main" id="{B392B058-48DF-4751-AF1E-AF522EF57678}"/>
              </a:ext>
            </a:extLst>
          </p:cNvPr>
          <p:cNvSpPr/>
          <p:nvPr/>
        </p:nvSpPr>
        <p:spPr>
          <a:xfrm>
            <a:off x="6914916" y="3054522"/>
            <a:ext cx="1086196" cy="288175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err="1"/>
              <a:t>Search</a:t>
            </a:r>
            <a:endParaRPr lang="fr-FR" sz="1400" dirty="0"/>
          </a:p>
        </p:txBody>
      </p:sp>
      <p:cxnSp>
        <p:nvCxnSpPr>
          <p:cNvPr id="24" name="Connecteur droit avec flèche 23">
            <a:extLst>
              <a:ext uri="{FF2B5EF4-FFF2-40B4-BE49-F238E27FC236}">
                <a16:creationId xmlns:a16="http://schemas.microsoft.com/office/drawing/2014/main" id="{D830C858-EF21-42FF-93F4-3003866AF6FB}"/>
              </a:ext>
            </a:extLst>
          </p:cNvPr>
          <p:cNvCxnSpPr>
            <a:stCxn id="48" idx="1"/>
            <a:endCxn id="17" idx="6"/>
          </p:cNvCxnSpPr>
          <p:nvPr/>
        </p:nvCxnSpPr>
        <p:spPr>
          <a:xfrm flipH="1" flipV="1">
            <a:off x="5592794" y="2839223"/>
            <a:ext cx="1322122" cy="3593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Organigramme : Connecteur 60">
            <a:extLst>
              <a:ext uri="{FF2B5EF4-FFF2-40B4-BE49-F238E27FC236}">
                <a16:creationId xmlns:a16="http://schemas.microsoft.com/office/drawing/2014/main" id="{8005E0E6-1A69-459C-8177-77D06E91AB32}"/>
              </a:ext>
            </a:extLst>
          </p:cNvPr>
          <p:cNvSpPr/>
          <p:nvPr/>
        </p:nvSpPr>
        <p:spPr>
          <a:xfrm>
            <a:off x="8817320" y="1965641"/>
            <a:ext cx="1050548" cy="1050548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Deal</a:t>
            </a:r>
          </a:p>
          <a:p>
            <a:pPr algn="ctr"/>
            <a:r>
              <a:rPr lang="fr-FR" dirty="0" err="1"/>
              <a:t>Detail</a:t>
            </a:r>
            <a:endParaRPr lang="fr-FR" dirty="0"/>
          </a:p>
        </p:txBody>
      </p:sp>
      <p:cxnSp>
        <p:nvCxnSpPr>
          <p:cNvPr id="42" name="Connecteur droit avec flèche 41">
            <a:extLst>
              <a:ext uri="{FF2B5EF4-FFF2-40B4-BE49-F238E27FC236}">
                <a16:creationId xmlns:a16="http://schemas.microsoft.com/office/drawing/2014/main" id="{4D2C7E0B-7D21-43D9-88D1-6D3DCBB663D6}"/>
              </a:ext>
            </a:extLst>
          </p:cNvPr>
          <p:cNvCxnSpPr>
            <a:stCxn id="32" idx="3"/>
            <a:endCxn id="61" idx="2"/>
          </p:cNvCxnSpPr>
          <p:nvPr/>
        </p:nvCxnSpPr>
        <p:spPr>
          <a:xfrm flipV="1">
            <a:off x="8001112" y="2490915"/>
            <a:ext cx="816208" cy="74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 : en angle 48">
            <a:extLst>
              <a:ext uri="{FF2B5EF4-FFF2-40B4-BE49-F238E27FC236}">
                <a16:creationId xmlns:a16="http://schemas.microsoft.com/office/drawing/2014/main" id="{F1BA07DA-4173-419A-B639-34593371AA0C}"/>
              </a:ext>
            </a:extLst>
          </p:cNvPr>
          <p:cNvCxnSpPr>
            <a:cxnSpLocks/>
            <a:stCxn id="61" idx="0"/>
            <a:endCxn id="17" idx="0"/>
          </p:cNvCxnSpPr>
          <p:nvPr/>
        </p:nvCxnSpPr>
        <p:spPr>
          <a:xfrm rot="16200000" flipH="1" flipV="1">
            <a:off x="7030903" y="26789"/>
            <a:ext cx="372839" cy="4250542"/>
          </a:xfrm>
          <a:prstGeom prst="bentConnector3">
            <a:avLst>
              <a:gd name="adj1" fmla="val -11062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9" name="Image 68">
            <a:extLst>
              <a:ext uri="{FF2B5EF4-FFF2-40B4-BE49-F238E27FC236}">
                <a16:creationId xmlns:a16="http://schemas.microsoft.com/office/drawing/2014/main" id="{38E40DB3-EE47-475A-8BB3-B6C518C20E0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3746" y="2338480"/>
            <a:ext cx="333422" cy="314369"/>
          </a:xfrm>
          <a:prstGeom prst="rect">
            <a:avLst/>
          </a:prstGeom>
        </p:spPr>
      </p:pic>
      <p:sp>
        <p:nvSpPr>
          <p:cNvPr id="74" name="Organigramme : Terminateur 73">
            <a:extLst>
              <a:ext uri="{FF2B5EF4-FFF2-40B4-BE49-F238E27FC236}">
                <a16:creationId xmlns:a16="http://schemas.microsoft.com/office/drawing/2014/main" id="{1C69EB46-5D75-4AB5-9248-86A62FDF6117}"/>
              </a:ext>
            </a:extLst>
          </p:cNvPr>
          <p:cNvSpPr/>
          <p:nvPr/>
        </p:nvSpPr>
        <p:spPr>
          <a:xfrm>
            <a:off x="10412461" y="2872101"/>
            <a:ext cx="1086196" cy="288175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err="1"/>
              <a:t>Remove</a:t>
            </a:r>
            <a:endParaRPr lang="fr-FR" sz="1400" dirty="0"/>
          </a:p>
        </p:txBody>
      </p:sp>
      <p:cxnSp>
        <p:nvCxnSpPr>
          <p:cNvPr id="58" name="Connecteur : en angle 57">
            <a:extLst>
              <a:ext uri="{FF2B5EF4-FFF2-40B4-BE49-F238E27FC236}">
                <a16:creationId xmlns:a16="http://schemas.microsoft.com/office/drawing/2014/main" id="{8C8A68F0-C850-41CE-9194-BC3F561B81A2}"/>
              </a:ext>
            </a:extLst>
          </p:cNvPr>
          <p:cNvCxnSpPr>
            <a:stCxn id="61" idx="7"/>
            <a:endCxn id="69" idx="0"/>
          </p:cNvCxnSpPr>
          <p:nvPr/>
        </p:nvCxnSpPr>
        <p:spPr>
          <a:xfrm rot="16200000" flipH="1">
            <a:off x="9967743" y="1865766"/>
            <a:ext cx="218990" cy="726438"/>
          </a:xfrm>
          <a:prstGeom prst="bentConnector3">
            <a:avLst>
              <a:gd name="adj1" fmla="val -1115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ZoneTexte 76">
            <a:extLst>
              <a:ext uri="{FF2B5EF4-FFF2-40B4-BE49-F238E27FC236}">
                <a16:creationId xmlns:a16="http://schemas.microsoft.com/office/drawing/2014/main" id="{F0E6C9D4-8539-48BA-BD55-10421F5827FE}"/>
              </a:ext>
            </a:extLst>
          </p:cNvPr>
          <p:cNvSpPr txBox="1"/>
          <p:nvPr/>
        </p:nvSpPr>
        <p:spPr>
          <a:xfrm>
            <a:off x="5902588" y="1742882"/>
            <a:ext cx="7813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Menu</a:t>
            </a:r>
          </a:p>
        </p:txBody>
      </p:sp>
      <p:sp>
        <p:nvSpPr>
          <p:cNvPr id="78" name="ZoneTexte 77">
            <a:extLst>
              <a:ext uri="{FF2B5EF4-FFF2-40B4-BE49-F238E27FC236}">
                <a16:creationId xmlns:a16="http://schemas.microsoft.com/office/drawing/2014/main" id="{88D23B9B-E15A-424B-8149-F1A162F5FF15}"/>
              </a:ext>
            </a:extLst>
          </p:cNvPr>
          <p:cNvSpPr txBox="1"/>
          <p:nvPr/>
        </p:nvSpPr>
        <p:spPr>
          <a:xfrm>
            <a:off x="7054793" y="1286775"/>
            <a:ext cx="7813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Back</a:t>
            </a:r>
          </a:p>
        </p:txBody>
      </p:sp>
      <p:cxnSp>
        <p:nvCxnSpPr>
          <p:cNvPr id="70" name="Connecteur : en angle 69">
            <a:extLst>
              <a:ext uri="{FF2B5EF4-FFF2-40B4-BE49-F238E27FC236}">
                <a16:creationId xmlns:a16="http://schemas.microsoft.com/office/drawing/2014/main" id="{116A9B90-9FBF-4501-AC23-FEC1DC430588}"/>
              </a:ext>
            </a:extLst>
          </p:cNvPr>
          <p:cNvCxnSpPr>
            <a:stCxn id="17" idx="1"/>
            <a:endCxn id="4" idx="0"/>
          </p:cNvCxnSpPr>
          <p:nvPr/>
        </p:nvCxnSpPr>
        <p:spPr>
          <a:xfrm rot="16200000" flipV="1">
            <a:off x="4028420" y="1775590"/>
            <a:ext cx="146663" cy="1272445"/>
          </a:xfrm>
          <a:prstGeom prst="bentConnector3">
            <a:avLst>
              <a:gd name="adj1" fmla="val 25586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ZoneTexte 84">
            <a:extLst>
              <a:ext uri="{FF2B5EF4-FFF2-40B4-BE49-F238E27FC236}">
                <a16:creationId xmlns:a16="http://schemas.microsoft.com/office/drawing/2014/main" id="{AE28D9C5-7F1B-4258-AAD3-D28D41D647D7}"/>
              </a:ext>
            </a:extLst>
          </p:cNvPr>
          <p:cNvSpPr txBox="1"/>
          <p:nvPr/>
        </p:nvSpPr>
        <p:spPr>
          <a:xfrm>
            <a:off x="3858875" y="1861879"/>
            <a:ext cx="7813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Back</a:t>
            </a:r>
          </a:p>
        </p:txBody>
      </p:sp>
      <p:sp>
        <p:nvSpPr>
          <p:cNvPr id="87" name="Organigramme : Terminateur 86">
            <a:extLst>
              <a:ext uri="{FF2B5EF4-FFF2-40B4-BE49-F238E27FC236}">
                <a16:creationId xmlns:a16="http://schemas.microsoft.com/office/drawing/2014/main" id="{8A72CF68-A690-49EA-9366-BCF8A9A7227F}"/>
              </a:ext>
            </a:extLst>
          </p:cNvPr>
          <p:cNvSpPr/>
          <p:nvPr/>
        </p:nvSpPr>
        <p:spPr>
          <a:xfrm>
            <a:off x="6913475" y="4083759"/>
            <a:ext cx="1086196" cy="288175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err="1"/>
              <a:t>Disconnect</a:t>
            </a:r>
            <a:endParaRPr lang="fr-FR" sz="1400" dirty="0"/>
          </a:p>
        </p:txBody>
      </p:sp>
      <p:sp>
        <p:nvSpPr>
          <p:cNvPr id="62" name="Organigramme : Terminateur 61">
            <a:extLst>
              <a:ext uri="{FF2B5EF4-FFF2-40B4-BE49-F238E27FC236}">
                <a16:creationId xmlns:a16="http://schemas.microsoft.com/office/drawing/2014/main" id="{B473EE49-8BC2-4AFF-9E06-2FAA0B52706B}"/>
              </a:ext>
            </a:extLst>
          </p:cNvPr>
          <p:cNvSpPr/>
          <p:nvPr/>
        </p:nvSpPr>
        <p:spPr>
          <a:xfrm>
            <a:off x="6914916" y="3398346"/>
            <a:ext cx="1086196" cy="288175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Contact Us</a:t>
            </a:r>
          </a:p>
        </p:txBody>
      </p:sp>
      <p:sp>
        <p:nvSpPr>
          <p:cNvPr id="64" name="Organigramme : Terminateur 63">
            <a:extLst>
              <a:ext uri="{FF2B5EF4-FFF2-40B4-BE49-F238E27FC236}">
                <a16:creationId xmlns:a16="http://schemas.microsoft.com/office/drawing/2014/main" id="{672CDACB-9780-4575-80B8-4328A72BAD0E}"/>
              </a:ext>
            </a:extLst>
          </p:cNvPr>
          <p:cNvSpPr/>
          <p:nvPr/>
        </p:nvSpPr>
        <p:spPr>
          <a:xfrm>
            <a:off x="6922641" y="3742885"/>
            <a:ext cx="1086196" cy="288175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Messages</a:t>
            </a:r>
          </a:p>
        </p:txBody>
      </p:sp>
      <p:sp>
        <p:nvSpPr>
          <p:cNvPr id="71" name="Organigramme : Connecteur 70">
            <a:extLst>
              <a:ext uri="{FF2B5EF4-FFF2-40B4-BE49-F238E27FC236}">
                <a16:creationId xmlns:a16="http://schemas.microsoft.com/office/drawing/2014/main" id="{2646B37B-20E0-43D9-AA14-E0C30111B216}"/>
              </a:ext>
            </a:extLst>
          </p:cNvPr>
          <p:cNvSpPr/>
          <p:nvPr/>
        </p:nvSpPr>
        <p:spPr>
          <a:xfrm>
            <a:off x="8817320" y="3384988"/>
            <a:ext cx="1050548" cy="1050548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/>
              <a:t>Message</a:t>
            </a:r>
          </a:p>
          <a:p>
            <a:pPr algn="ctr"/>
            <a:r>
              <a:rPr lang="fr-FR" sz="1100" dirty="0" err="1"/>
              <a:t>list</a:t>
            </a:r>
            <a:endParaRPr lang="fr-FR" sz="1100" dirty="0"/>
          </a:p>
        </p:txBody>
      </p:sp>
      <p:cxnSp>
        <p:nvCxnSpPr>
          <p:cNvPr id="36" name="Connecteur droit avec flèche 35">
            <a:extLst>
              <a:ext uri="{FF2B5EF4-FFF2-40B4-BE49-F238E27FC236}">
                <a16:creationId xmlns:a16="http://schemas.microsoft.com/office/drawing/2014/main" id="{7E001FD4-904E-443B-BD1B-83416DE7F2B0}"/>
              </a:ext>
            </a:extLst>
          </p:cNvPr>
          <p:cNvCxnSpPr>
            <a:stCxn id="64" idx="3"/>
            <a:endCxn id="71" idx="2"/>
          </p:cNvCxnSpPr>
          <p:nvPr/>
        </p:nvCxnSpPr>
        <p:spPr>
          <a:xfrm>
            <a:off x="8008837" y="3886973"/>
            <a:ext cx="808483" cy="232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Organigramme : Terminateur 74">
            <a:extLst>
              <a:ext uri="{FF2B5EF4-FFF2-40B4-BE49-F238E27FC236}">
                <a16:creationId xmlns:a16="http://schemas.microsoft.com/office/drawing/2014/main" id="{62C9E64D-AA94-49AB-9CDD-8D10B032CED8}"/>
              </a:ext>
            </a:extLst>
          </p:cNvPr>
          <p:cNvSpPr/>
          <p:nvPr/>
        </p:nvSpPr>
        <p:spPr>
          <a:xfrm>
            <a:off x="10423626" y="3232757"/>
            <a:ext cx="1086196" cy="288175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Like</a:t>
            </a:r>
          </a:p>
        </p:txBody>
      </p:sp>
      <p:sp>
        <p:nvSpPr>
          <p:cNvPr id="76" name="Organigramme : Terminateur 75">
            <a:extLst>
              <a:ext uri="{FF2B5EF4-FFF2-40B4-BE49-F238E27FC236}">
                <a16:creationId xmlns:a16="http://schemas.microsoft.com/office/drawing/2014/main" id="{7D2B4119-1F43-445F-82DD-9CB189D78451}"/>
              </a:ext>
            </a:extLst>
          </p:cNvPr>
          <p:cNvSpPr/>
          <p:nvPr/>
        </p:nvSpPr>
        <p:spPr>
          <a:xfrm>
            <a:off x="10436897" y="4321107"/>
            <a:ext cx="1086196" cy="288175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Read</a:t>
            </a:r>
          </a:p>
        </p:txBody>
      </p:sp>
      <p:pic>
        <p:nvPicPr>
          <p:cNvPr id="81" name="Image 80">
            <a:extLst>
              <a:ext uri="{FF2B5EF4-FFF2-40B4-BE49-F238E27FC236}">
                <a16:creationId xmlns:a16="http://schemas.microsoft.com/office/drawing/2014/main" id="{84BED1FC-110C-475E-BAAC-2AF9CEED99E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8182" y="4148142"/>
            <a:ext cx="333422" cy="314369"/>
          </a:xfrm>
          <a:prstGeom prst="rect">
            <a:avLst/>
          </a:prstGeom>
        </p:spPr>
      </p:pic>
      <p:sp>
        <p:nvSpPr>
          <p:cNvPr id="82" name="Organigramme : Terminateur 81">
            <a:extLst>
              <a:ext uri="{FF2B5EF4-FFF2-40B4-BE49-F238E27FC236}">
                <a16:creationId xmlns:a16="http://schemas.microsoft.com/office/drawing/2014/main" id="{8FACAC13-8509-4F02-BE96-4A79CC7F9604}"/>
              </a:ext>
            </a:extLst>
          </p:cNvPr>
          <p:cNvSpPr/>
          <p:nvPr/>
        </p:nvSpPr>
        <p:spPr>
          <a:xfrm>
            <a:off x="10436897" y="4681763"/>
            <a:ext cx="1086196" cy="288175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err="1"/>
              <a:t>Remove</a:t>
            </a:r>
            <a:endParaRPr lang="fr-FR" sz="1400" dirty="0"/>
          </a:p>
        </p:txBody>
      </p:sp>
      <p:cxnSp>
        <p:nvCxnSpPr>
          <p:cNvPr id="39" name="Connecteur : en angle 38">
            <a:extLst>
              <a:ext uri="{FF2B5EF4-FFF2-40B4-BE49-F238E27FC236}">
                <a16:creationId xmlns:a16="http://schemas.microsoft.com/office/drawing/2014/main" id="{1C6BF5BC-9D1B-4D9F-8D01-E1B3AD64E322}"/>
              </a:ext>
            </a:extLst>
          </p:cNvPr>
          <p:cNvCxnSpPr>
            <a:stCxn id="71" idx="6"/>
            <a:endCxn id="81" idx="0"/>
          </p:cNvCxnSpPr>
          <p:nvPr/>
        </p:nvCxnSpPr>
        <p:spPr>
          <a:xfrm>
            <a:off x="9867868" y="3910262"/>
            <a:ext cx="597025" cy="23788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ZoneTexte 83">
            <a:extLst>
              <a:ext uri="{FF2B5EF4-FFF2-40B4-BE49-F238E27FC236}">
                <a16:creationId xmlns:a16="http://schemas.microsoft.com/office/drawing/2014/main" id="{EB6AD2B3-8F43-4856-BBC7-AE6F55332C0E}"/>
              </a:ext>
            </a:extLst>
          </p:cNvPr>
          <p:cNvSpPr txBox="1"/>
          <p:nvPr/>
        </p:nvSpPr>
        <p:spPr>
          <a:xfrm>
            <a:off x="9883048" y="3668909"/>
            <a:ext cx="7813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Menu</a:t>
            </a:r>
          </a:p>
        </p:txBody>
      </p:sp>
      <p:cxnSp>
        <p:nvCxnSpPr>
          <p:cNvPr id="43" name="Connecteur droit avec flèche 42">
            <a:extLst>
              <a:ext uri="{FF2B5EF4-FFF2-40B4-BE49-F238E27FC236}">
                <a16:creationId xmlns:a16="http://schemas.microsoft.com/office/drawing/2014/main" id="{FE69C187-D14C-4B16-B0B2-A95D75B850A0}"/>
              </a:ext>
            </a:extLst>
          </p:cNvPr>
          <p:cNvCxnSpPr>
            <a:stCxn id="71" idx="6"/>
            <a:endCxn id="76" idx="1"/>
          </p:cNvCxnSpPr>
          <p:nvPr/>
        </p:nvCxnSpPr>
        <p:spPr>
          <a:xfrm>
            <a:off x="9867868" y="3910262"/>
            <a:ext cx="569029" cy="5549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ZoneTexte 85">
            <a:extLst>
              <a:ext uri="{FF2B5EF4-FFF2-40B4-BE49-F238E27FC236}">
                <a16:creationId xmlns:a16="http://schemas.microsoft.com/office/drawing/2014/main" id="{037A4ED0-8043-4CF7-8EB7-8D3229A9D969}"/>
              </a:ext>
            </a:extLst>
          </p:cNvPr>
          <p:cNvSpPr txBox="1"/>
          <p:nvPr/>
        </p:nvSpPr>
        <p:spPr>
          <a:xfrm>
            <a:off x="9883047" y="3971627"/>
            <a:ext cx="9528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err="1"/>
              <a:t>Tap</a:t>
            </a:r>
            <a:endParaRPr lang="fr-FR" sz="1200" dirty="0"/>
          </a:p>
        </p:txBody>
      </p:sp>
      <p:cxnSp>
        <p:nvCxnSpPr>
          <p:cNvPr id="50" name="Connecteur droit avec flèche 49">
            <a:extLst>
              <a:ext uri="{FF2B5EF4-FFF2-40B4-BE49-F238E27FC236}">
                <a16:creationId xmlns:a16="http://schemas.microsoft.com/office/drawing/2014/main" id="{7FE08895-CD27-4F93-9EB7-E522CC3BBFB9}"/>
              </a:ext>
            </a:extLst>
          </p:cNvPr>
          <p:cNvCxnSpPr>
            <a:stCxn id="71" idx="5"/>
            <a:endCxn id="82" idx="1"/>
          </p:cNvCxnSpPr>
          <p:nvPr/>
        </p:nvCxnSpPr>
        <p:spPr>
          <a:xfrm>
            <a:off x="9714019" y="4281687"/>
            <a:ext cx="722878" cy="5441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ZoneTexte 87">
            <a:extLst>
              <a:ext uri="{FF2B5EF4-FFF2-40B4-BE49-F238E27FC236}">
                <a16:creationId xmlns:a16="http://schemas.microsoft.com/office/drawing/2014/main" id="{B3AC835D-0233-40DD-AE08-25C6203FCBF3}"/>
              </a:ext>
            </a:extLst>
          </p:cNvPr>
          <p:cNvSpPr txBox="1"/>
          <p:nvPr/>
        </p:nvSpPr>
        <p:spPr>
          <a:xfrm>
            <a:off x="9609156" y="4399890"/>
            <a:ext cx="1055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Swipe right</a:t>
            </a:r>
          </a:p>
        </p:txBody>
      </p:sp>
      <p:sp>
        <p:nvSpPr>
          <p:cNvPr id="92" name="Organigramme : Connecteur 91">
            <a:extLst>
              <a:ext uri="{FF2B5EF4-FFF2-40B4-BE49-F238E27FC236}">
                <a16:creationId xmlns:a16="http://schemas.microsoft.com/office/drawing/2014/main" id="{3DED56DF-EF87-4F22-BE68-244877567563}"/>
              </a:ext>
            </a:extLst>
          </p:cNvPr>
          <p:cNvSpPr/>
          <p:nvPr/>
        </p:nvSpPr>
        <p:spPr>
          <a:xfrm>
            <a:off x="8818445" y="5183672"/>
            <a:ext cx="1050548" cy="1050548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/>
              <a:t>Message</a:t>
            </a:r>
          </a:p>
        </p:txBody>
      </p:sp>
      <p:cxnSp>
        <p:nvCxnSpPr>
          <p:cNvPr id="66" name="Connecteur : en angle 65">
            <a:extLst>
              <a:ext uri="{FF2B5EF4-FFF2-40B4-BE49-F238E27FC236}">
                <a16:creationId xmlns:a16="http://schemas.microsoft.com/office/drawing/2014/main" id="{EC47FB57-374E-4861-9ACB-B0673AD9822C}"/>
              </a:ext>
            </a:extLst>
          </p:cNvPr>
          <p:cNvCxnSpPr>
            <a:stCxn id="76" idx="3"/>
            <a:endCxn id="92" idx="6"/>
          </p:cNvCxnSpPr>
          <p:nvPr/>
        </p:nvCxnSpPr>
        <p:spPr>
          <a:xfrm flipH="1">
            <a:off x="9868993" y="4465195"/>
            <a:ext cx="1654100" cy="1243751"/>
          </a:xfrm>
          <a:prstGeom prst="bentConnector3">
            <a:avLst>
              <a:gd name="adj1" fmla="val -1382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cteur droit avec flèche 67">
            <a:extLst>
              <a:ext uri="{FF2B5EF4-FFF2-40B4-BE49-F238E27FC236}">
                <a16:creationId xmlns:a16="http://schemas.microsoft.com/office/drawing/2014/main" id="{6BDC23AE-33D4-411A-B4A7-5420E60CB051}"/>
              </a:ext>
            </a:extLst>
          </p:cNvPr>
          <p:cNvCxnSpPr>
            <a:stCxn id="92" idx="0"/>
            <a:endCxn id="71" idx="4"/>
          </p:cNvCxnSpPr>
          <p:nvPr/>
        </p:nvCxnSpPr>
        <p:spPr>
          <a:xfrm flipH="1" flipV="1">
            <a:off x="9342594" y="4435536"/>
            <a:ext cx="1125" cy="7481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ZoneTexte 96">
            <a:extLst>
              <a:ext uri="{FF2B5EF4-FFF2-40B4-BE49-F238E27FC236}">
                <a16:creationId xmlns:a16="http://schemas.microsoft.com/office/drawing/2014/main" id="{C39064D2-627E-4D50-BF91-5A044F419A9D}"/>
              </a:ext>
            </a:extLst>
          </p:cNvPr>
          <p:cNvSpPr txBox="1"/>
          <p:nvPr/>
        </p:nvSpPr>
        <p:spPr>
          <a:xfrm>
            <a:off x="9101652" y="4753344"/>
            <a:ext cx="7813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Back</a:t>
            </a:r>
          </a:p>
        </p:txBody>
      </p:sp>
    </p:spTree>
    <p:extLst>
      <p:ext uri="{BB962C8B-B14F-4D97-AF65-F5344CB8AC3E}">
        <p14:creationId xmlns:p14="http://schemas.microsoft.com/office/powerpoint/2010/main" val="37940092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age 21">
            <a:extLst>
              <a:ext uri="{FF2B5EF4-FFF2-40B4-BE49-F238E27FC236}">
                <a16:creationId xmlns:a16="http://schemas.microsoft.com/office/drawing/2014/main" id="{75FD744C-6F7B-4666-9CCD-EF359FFB56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7811" y="366954"/>
            <a:ext cx="4138568" cy="2263453"/>
          </a:xfrm>
          <a:prstGeom prst="rect">
            <a:avLst/>
          </a:prstGeom>
        </p:spPr>
      </p:pic>
      <p:sp>
        <p:nvSpPr>
          <p:cNvPr id="4" name="Organigramme : Connecteur 3">
            <a:extLst>
              <a:ext uri="{FF2B5EF4-FFF2-40B4-BE49-F238E27FC236}">
                <a16:creationId xmlns:a16="http://schemas.microsoft.com/office/drawing/2014/main" id="{5532371F-92C3-44CE-A68C-26D4F288C289}"/>
              </a:ext>
            </a:extLst>
          </p:cNvPr>
          <p:cNvSpPr/>
          <p:nvPr/>
        </p:nvSpPr>
        <p:spPr>
          <a:xfrm>
            <a:off x="627810" y="382145"/>
            <a:ext cx="1001485" cy="1001485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Login</a:t>
            </a:r>
          </a:p>
        </p:txBody>
      </p: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35F50D93-7803-45D5-91FD-6271F0E69601}"/>
              </a:ext>
            </a:extLst>
          </p:cNvPr>
          <p:cNvGrpSpPr/>
          <p:nvPr/>
        </p:nvGrpSpPr>
        <p:grpSpPr>
          <a:xfrm>
            <a:off x="4146451" y="3892562"/>
            <a:ext cx="3080315" cy="571084"/>
            <a:chOff x="4146451" y="3105620"/>
            <a:chExt cx="3080315" cy="571084"/>
          </a:xfrm>
        </p:grpSpPr>
        <p:pic>
          <p:nvPicPr>
            <p:cNvPr id="6" name="Image 5">
              <a:extLst>
                <a:ext uri="{FF2B5EF4-FFF2-40B4-BE49-F238E27FC236}">
                  <a16:creationId xmlns:a16="http://schemas.microsoft.com/office/drawing/2014/main" id="{00A37022-693D-47FF-9ADC-D9308F978C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99122" y="3105620"/>
              <a:ext cx="568800" cy="571084"/>
            </a:xfrm>
            <a:prstGeom prst="rect">
              <a:avLst/>
            </a:prstGeom>
          </p:spPr>
        </p:pic>
        <p:pic>
          <p:nvPicPr>
            <p:cNvPr id="8" name="Image 7" descr="Une image contenant clipart&#10;&#10;Description générée avec un niveau de confiance très élevé">
              <a:extLst>
                <a:ext uri="{FF2B5EF4-FFF2-40B4-BE49-F238E27FC236}">
                  <a16:creationId xmlns:a16="http://schemas.microsoft.com/office/drawing/2014/main" id="{F31748BB-0709-448A-824E-174291DF69E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72241" y="3188361"/>
              <a:ext cx="568800" cy="403541"/>
            </a:xfrm>
            <a:prstGeom prst="rect">
              <a:avLst/>
            </a:prstGeom>
          </p:spPr>
        </p:pic>
        <p:pic>
          <p:nvPicPr>
            <p:cNvPr id="10" name="Image 9" descr="Une image contenant signe, trousse de secours&#10;&#10;Description générée avec un niveau de confiance élevé">
              <a:extLst>
                <a:ext uri="{FF2B5EF4-FFF2-40B4-BE49-F238E27FC236}">
                  <a16:creationId xmlns:a16="http://schemas.microsoft.com/office/drawing/2014/main" id="{C0D5FA30-D229-4C00-9DBC-67DD3957B8E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36030" y="3198880"/>
              <a:ext cx="384565" cy="384565"/>
            </a:xfrm>
            <a:prstGeom prst="rect">
              <a:avLst/>
            </a:prstGeom>
          </p:spPr>
        </p:pic>
        <p:pic>
          <p:nvPicPr>
            <p:cNvPr id="12" name="Image 11">
              <a:extLst>
                <a:ext uri="{FF2B5EF4-FFF2-40B4-BE49-F238E27FC236}">
                  <a16:creationId xmlns:a16="http://schemas.microsoft.com/office/drawing/2014/main" id="{76F7D86B-E44F-4248-8637-97836DD00E6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57966" y="3199430"/>
              <a:ext cx="568800" cy="392472"/>
            </a:xfrm>
            <a:prstGeom prst="rect">
              <a:avLst/>
            </a:prstGeom>
          </p:spPr>
        </p:pic>
        <p:pic>
          <p:nvPicPr>
            <p:cNvPr id="14" name="Graphique 13">
              <a:extLst>
                <a:ext uri="{FF2B5EF4-FFF2-40B4-BE49-F238E27FC236}">
                  <a16:creationId xmlns:a16="http://schemas.microsoft.com/office/drawing/2014/main" id="{225B8B76-C477-497B-921F-E29DD2FC4F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r="66921"/>
            <a:stretch/>
          </p:blipFill>
          <p:spPr>
            <a:xfrm>
              <a:off x="4146451" y="3198880"/>
              <a:ext cx="568800" cy="384565"/>
            </a:xfrm>
            <a:prstGeom prst="rect">
              <a:avLst/>
            </a:prstGeom>
          </p:spPr>
        </p:pic>
      </p:grpSp>
      <p:pic>
        <p:nvPicPr>
          <p:cNvPr id="1026" name="Picture 2" descr="Logo Salfatix Media">
            <a:extLst>
              <a:ext uri="{FF2B5EF4-FFF2-40B4-BE49-F238E27FC236}">
                <a16:creationId xmlns:a16="http://schemas.microsoft.com/office/drawing/2014/main" id="{FE2BA0F6-E77B-43C2-8881-7EEBB071F2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7753" y="144760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3" name="ZoneTexte 1032">
            <a:extLst>
              <a:ext uri="{FF2B5EF4-FFF2-40B4-BE49-F238E27FC236}">
                <a16:creationId xmlns:a16="http://schemas.microsoft.com/office/drawing/2014/main" id="{27997912-94E9-4B8B-8565-169F4E5F8364}"/>
              </a:ext>
            </a:extLst>
          </p:cNvPr>
          <p:cNvSpPr txBox="1"/>
          <p:nvPr/>
        </p:nvSpPr>
        <p:spPr>
          <a:xfrm flipH="1">
            <a:off x="9692639" y="559723"/>
            <a:ext cx="16722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i="1" dirty="0" err="1"/>
              <a:t>Salfatix</a:t>
            </a:r>
            <a:endParaRPr lang="fr-FR" b="1" i="1" dirty="0"/>
          </a:p>
          <a:p>
            <a:r>
              <a:rPr lang="fr-FR" b="1" i="1" dirty="0" err="1"/>
              <a:t>Influencers</a:t>
            </a:r>
            <a:r>
              <a:rPr lang="fr-FR" b="1" i="1" dirty="0"/>
              <a:t> App </a:t>
            </a:r>
          </a:p>
        </p:txBody>
      </p:sp>
      <p:pic>
        <p:nvPicPr>
          <p:cNvPr id="1037" name="Image 1036">
            <a:extLst>
              <a:ext uri="{FF2B5EF4-FFF2-40B4-BE49-F238E27FC236}">
                <a16:creationId xmlns:a16="http://schemas.microsoft.com/office/drawing/2014/main" id="{D55DE643-1822-4521-B7E2-E2887BBA03D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8737" y="6229491"/>
            <a:ext cx="1320635" cy="406349"/>
          </a:xfrm>
          <a:prstGeom prst="rect">
            <a:avLst/>
          </a:prstGeom>
        </p:spPr>
      </p:pic>
      <p:sp>
        <p:nvSpPr>
          <p:cNvPr id="2" name="Organigramme : Procédé 1">
            <a:extLst>
              <a:ext uri="{FF2B5EF4-FFF2-40B4-BE49-F238E27FC236}">
                <a16:creationId xmlns:a16="http://schemas.microsoft.com/office/drawing/2014/main" id="{63DF1563-08FD-4A72-9446-7825892AFE9F}"/>
              </a:ext>
            </a:extLst>
          </p:cNvPr>
          <p:cNvSpPr/>
          <p:nvPr/>
        </p:nvSpPr>
        <p:spPr>
          <a:xfrm>
            <a:off x="3585556" y="371302"/>
            <a:ext cx="4150822" cy="6134793"/>
          </a:xfrm>
          <a:prstGeom prst="flowChartProcess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9" name="Picture 2" descr="Logo Salfatix Media">
            <a:extLst>
              <a:ext uri="{FF2B5EF4-FFF2-40B4-BE49-F238E27FC236}">
                <a16:creationId xmlns:a16="http://schemas.microsoft.com/office/drawing/2014/main" id="{A7190756-F3B4-4EEC-9610-0E7D7AACB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1367" y="5213465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C33889FD-A8D1-4D2C-9728-E4092DA9377F}"/>
              </a:ext>
            </a:extLst>
          </p:cNvPr>
          <p:cNvSpPr txBox="1"/>
          <p:nvPr/>
        </p:nvSpPr>
        <p:spPr>
          <a:xfrm>
            <a:off x="4146451" y="2793080"/>
            <a:ext cx="3041287" cy="369332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Login</a:t>
            </a: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5FFB19D2-7AE4-4B5E-8EF1-12578C7DF33D}"/>
              </a:ext>
            </a:extLst>
          </p:cNvPr>
          <p:cNvSpPr txBox="1"/>
          <p:nvPr/>
        </p:nvSpPr>
        <p:spPr>
          <a:xfrm>
            <a:off x="4146451" y="3255000"/>
            <a:ext cx="3041287" cy="369332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fr-FR" dirty="0" err="1">
                <a:solidFill>
                  <a:schemeClr val="bg1">
                    <a:lumMod val="50000"/>
                  </a:schemeClr>
                </a:solidFill>
              </a:rPr>
              <a:t>Password</a:t>
            </a:r>
            <a:endParaRPr lang="fr-FR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79465BE2-DB3A-4F25-A15D-2FDF359B9935}"/>
              </a:ext>
            </a:extLst>
          </p:cNvPr>
          <p:cNvSpPr txBox="1"/>
          <p:nvPr/>
        </p:nvSpPr>
        <p:spPr>
          <a:xfrm>
            <a:off x="5390121" y="3587598"/>
            <a:ext cx="592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i="1" dirty="0"/>
              <a:t>Or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A96ABD7C-D53B-4F93-9D65-ECE34D9BF3E3}"/>
              </a:ext>
            </a:extLst>
          </p:cNvPr>
          <p:cNvSpPr txBox="1"/>
          <p:nvPr/>
        </p:nvSpPr>
        <p:spPr>
          <a:xfrm>
            <a:off x="5390121" y="4373386"/>
            <a:ext cx="592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i="1" dirty="0"/>
              <a:t>Or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1EF4C129-AFAE-438B-8249-DB47F07183C7}"/>
              </a:ext>
            </a:extLst>
          </p:cNvPr>
          <p:cNvSpPr txBox="1"/>
          <p:nvPr/>
        </p:nvSpPr>
        <p:spPr>
          <a:xfrm>
            <a:off x="4617036" y="4624396"/>
            <a:ext cx="20283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u="sng" dirty="0">
                <a:solidFill>
                  <a:schemeClr val="accent1"/>
                </a:solidFill>
              </a:rPr>
              <a:t>New </a:t>
            </a:r>
            <a:r>
              <a:rPr lang="fr-FR" u="sng" dirty="0" err="1">
                <a:solidFill>
                  <a:schemeClr val="accent1"/>
                </a:solidFill>
              </a:rPr>
              <a:t>account</a:t>
            </a:r>
            <a:endParaRPr lang="fr-FR" u="sng" dirty="0">
              <a:solidFill>
                <a:schemeClr val="accent1"/>
              </a:solidFill>
            </a:endParaRPr>
          </a:p>
          <a:p>
            <a:pPr algn="ctr"/>
            <a:r>
              <a:rPr lang="fr-FR" u="sng" dirty="0" err="1">
                <a:solidFill>
                  <a:schemeClr val="accent1"/>
                </a:solidFill>
              </a:rPr>
              <a:t>Forgot</a:t>
            </a:r>
            <a:r>
              <a:rPr lang="fr-FR" u="sng" dirty="0">
                <a:solidFill>
                  <a:schemeClr val="accent1"/>
                </a:solidFill>
              </a:rPr>
              <a:t> </a:t>
            </a:r>
            <a:r>
              <a:rPr lang="fr-FR" u="sng" dirty="0" err="1">
                <a:solidFill>
                  <a:schemeClr val="accent1"/>
                </a:solidFill>
              </a:rPr>
              <a:t>password</a:t>
            </a:r>
            <a:endParaRPr lang="fr-FR" u="sng" dirty="0">
              <a:solidFill>
                <a:schemeClr val="accent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8D271B2-AD42-492D-AB38-FAFB7DC07509}"/>
              </a:ext>
            </a:extLst>
          </p:cNvPr>
          <p:cNvSpPr/>
          <p:nvPr/>
        </p:nvSpPr>
        <p:spPr>
          <a:xfrm>
            <a:off x="4891593" y="2243262"/>
            <a:ext cx="15510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fontAlgn="base"/>
            <a:r>
              <a:rPr lang="fr-FR" b="1" i="0" dirty="0" err="1">
                <a:solidFill>
                  <a:srgbClr val="000000"/>
                </a:solidFill>
                <a:effectLst/>
                <a:latin typeface="avenir-lt-w01_35-light1475496"/>
              </a:rPr>
              <a:t>Salfati</a:t>
            </a:r>
            <a:r>
              <a:rPr lang="fr-FR" b="1" i="0" dirty="0" err="1">
                <a:solidFill>
                  <a:srgbClr val="FA3E05"/>
                </a:solidFill>
                <a:effectLst/>
                <a:latin typeface="avenir-lt-w01_35-light1475496"/>
              </a:rPr>
              <a:t>x</a:t>
            </a:r>
            <a:r>
              <a:rPr lang="fr-FR" b="1" i="0" dirty="0">
                <a:solidFill>
                  <a:srgbClr val="FFFFFF"/>
                </a:solidFill>
                <a:effectLst/>
                <a:latin typeface="avenir-lt-w01_35-light1475496"/>
              </a:rPr>
              <a:t> </a:t>
            </a:r>
            <a:r>
              <a:rPr lang="fr-FR" b="1" i="0" dirty="0">
                <a:solidFill>
                  <a:srgbClr val="273B7B"/>
                </a:solidFill>
                <a:effectLst/>
                <a:latin typeface="avenir-lt-w01_35-light1475496"/>
              </a:rPr>
              <a:t>M</a:t>
            </a:r>
            <a:r>
              <a:rPr lang="fr-FR" b="1" i="0" dirty="0">
                <a:solidFill>
                  <a:srgbClr val="000000"/>
                </a:solidFill>
                <a:effectLst/>
                <a:latin typeface="avenir-lt-w01_35-light1475496"/>
              </a:rPr>
              <a:t>edia</a:t>
            </a:r>
            <a:endParaRPr lang="fr-FR" b="0" i="0" dirty="0">
              <a:solidFill>
                <a:srgbClr val="2F2E2E"/>
              </a:solidFill>
              <a:effectLst/>
              <a:latin typeface="avenir-lt-w01_35-light1475496"/>
            </a:endParaRPr>
          </a:p>
        </p:txBody>
      </p:sp>
    </p:spTree>
    <p:extLst>
      <p:ext uri="{BB962C8B-B14F-4D97-AF65-F5344CB8AC3E}">
        <p14:creationId xmlns:p14="http://schemas.microsoft.com/office/powerpoint/2010/main" val="33005791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rganigramme : Connecteur 20">
            <a:extLst>
              <a:ext uri="{FF2B5EF4-FFF2-40B4-BE49-F238E27FC236}">
                <a16:creationId xmlns:a16="http://schemas.microsoft.com/office/drawing/2014/main" id="{09CD97AC-8A1A-48BF-B3EF-332D383E0190}"/>
              </a:ext>
            </a:extLst>
          </p:cNvPr>
          <p:cNvSpPr/>
          <p:nvPr/>
        </p:nvSpPr>
        <p:spPr>
          <a:xfrm>
            <a:off x="217713" y="373784"/>
            <a:ext cx="1001485" cy="1001485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Edit</a:t>
            </a:r>
          </a:p>
          <a:p>
            <a:pPr algn="ctr"/>
            <a:r>
              <a:rPr lang="fr-FR" sz="1400" dirty="0"/>
              <a:t>Profile</a:t>
            </a:r>
          </a:p>
        </p:txBody>
      </p:sp>
      <p:pic>
        <p:nvPicPr>
          <p:cNvPr id="1026" name="Picture 2" descr="Logo Salfatix Media">
            <a:extLst>
              <a:ext uri="{FF2B5EF4-FFF2-40B4-BE49-F238E27FC236}">
                <a16:creationId xmlns:a16="http://schemas.microsoft.com/office/drawing/2014/main" id="{FE2BA0F6-E77B-43C2-8881-7EEBB071F2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7753" y="144760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3" name="ZoneTexte 1032">
            <a:extLst>
              <a:ext uri="{FF2B5EF4-FFF2-40B4-BE49-F238E27FC236}">
                <a16:creationId xmlns:a16="http://schemas.microsoft.com/office/drawing/2014/main" id="{27997912-94E9-4B8B-8565-169F4E5F8364}"/>
              </a:ext>
            </a:extLst>
          </p:cNvPr>
          <p:cNvSpPr txBox="1"/>
          <p:nvPr/>
        </p:nvSpPr>
        <p:spPr>
          <a:xfrm flipH="1">
            <a:off x="9692639" y="559723"/>
            <a:ext cx="16722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i="1" dirty="0" err="1"/>
              <a:t>Salfatix</a:t>
            </a:r>
            <a:endParaRPr lang="fr-FR" b="1" i="1" dirty="0"/>
          </a:p>
          <a:p>
            <a:r>
              <a:rPr lang="fr-FR" b="1" i="1" dirty="0" err="1"/>
              <a:t>Influencers</a:t>
            </a:r>
            <a:r>
              <a:rPr lang="fr-FR" b="1" i="1" dirty="0"/>
              <a:t> App </a:t>
            </a:r>
          </a:p>
        </p:txBody>
      </p:sp>
      <p:pic>
        <p:nvPicPr>
          <p:cNvPr id="1037" name="Image 1036">
            <a:extLst>
              <a:ext uri="{FF2B5EF4-FFF2-40B4-BE49-F238E27FC236}">
                <a16:creationId xmlns:a16="http://schemas.microsoft.com/office/drawing/2014/main" id="{D55DE643-1822-4521-B7E2-E2887BBA03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8737" y="6229491"/>
            <a:ext cx="1320635" cy="406349"/>
          </a:xfrm>
          <a:prstGeom prst="rect">
            <a:avLst/>
          </a:prstGeom>
        </p:spPr>
      </p:pic>
      <p:sp>
        <p:nvSpPr>
          <p:cNvPr id="2" name="Organigramme : Procédé 1">
            <a:extLst>
              <a:ext uri="{FF2B5EF4-FFF2-40B4-BE49-F238E27FC236}">
                <a16:creationId xmlns:a16="http://schemas.microsoft.com/office/drawing/2014/main" id="{63DF1563-08FD-4A72-9446-7825892AFE9F}"/>
              </a:ext>
            </a:extLst>
          </p:cNvPr>
          <p:cNvSpPr/>
          <p:nvPr/>
        </p:nvSpPr>
        <p:spPr>
          <a:xfrm>
            <a:off x="1324492" y="282634"/>
            <a:ext cx="4150822" cy="6267796"/>
          </a:xfrm>
          <a:prstGeom prst="flowChartProcess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9" name="Picture 2" descr="Logo Salfatix Media">
            <a:extLst>
              <a:ext uri="{FF2B5EF4-FFF2-40B4-BE49-F238E27FC236}">
                <a16:creationId xmlns:a16="http://schemas.microsoft.com/office/drawing/2014/main" id="{A7190756-F3B4-4EEC-9610-0E7D7AACB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4839" y="412176"/>
            <a:ext cx="525685" cy="525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C33889FD-A8D1-4D2C-9728-E4092DA9377F}"/>
              </a:ext>
            </a:extLst>
          </p:cNvPr>
          <p:cNvSpPr txBox="1"/>
          <p:nvPr/>
        </p:nvSpPr>
        <p:spPr>
          <a:xfrm>
            <a:off x="1873124" y="1088532"/>
            <a:ext cx="3041287" cy="369332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First Name</a:t>
            </a: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5FFB19D2-7AE4-4B5E-8EF1-12578C7DF33D}"/>
              </a:ext>
            </a:extLst>
          </p:cNvPr>
          <p:cNvSpPr txBox="1"/>
          <p:nvPr/>
        </p:nvSpPr>
        <p:spPr>
          <a:xfrm>
            <a:off x="1873124" y="1521121"/>
            <a:ext cx="3041287" cy="369332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Last Name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980A074-2280-400B-BBFC-0DD3C0D56FE4}"/>
              </a:ext>
            </a:extLst>
          </p:cNvPr>
          <p:cNvSpPr/>
          <p:nvPr/>
        </p:nvSpPr>
        <p:spPr>
          <a:xfrm>
            <a:off x="1885387" y="490353"/>
            <a:ext cx="8118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fontAlgn="base"/>
            <a:r>
              <a:rPr lang="fr-FR" b="1" i="0" dirty="0">
                <a:solidFill>
                  <a:srgbClr val="000000"/>
                </a:solidFill>
                <a:effectLst/>
                <a:latin typeface="avenir-lt-w01_35-light1475496"/>
              </a:rPr>
              <a:t>Profile</a:t>
            </a:r>
            <a:endParaRPr lang="fr-FR" b="0" i="0" dirty="0">
              <a:solidFill>
                <a:srgbClr val="2F2E2E"/>
              </a:solidFill>
              <a:effectLst/>
              <a:latin typeface="avenir-lt-w01_35-light1475496"/>
            </a:endParaRP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CDC44BEC-F3E2-420E-8FDC-9540763E05E2}"/>
              </a:ext>
            </a:extLst>
          </p:cNvPr>
          <p:cNvSpPr txBox="1"/>
          <p:nvPr/>
        </p:nvSpPr>
        <p:spPr>
          <a:xfrm>
            <a:off x="1873124" y="2624633"/>
            <a:ext cx="3041287" cy="369332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Email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E44B4B12-1987-43CF-9066-6F9A499AB1B4}"/>
              </a:ext>
            </a:extLst>
          </p:cNvPr>
          <p:cNvSpPr txBox="1"/>
          <p:nvPr/>
        </p:nvSpPr>
        <p:spPr>
          <a:xfrm>
            <a:off x="1873124" y="3053301"/>
            <a:ext cx="3041287" cy="369332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Phone No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4115E30F-2139-48D4-A766-68056490E38B}"/>
              </a:ext>
            </a:extLst>
          </p:cNvPr>
          <p:cNvSpPr txBox="1"/>
          <p:nvPr/>
        </p:nvSpPr>
        <p:spPr>
          <a:xfrm>
            <a:off x="1873124" y="3837557"/>
            <a:ext cx="3041287" cy="369332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Street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8EFFA6DE-88E3-4C0A-8FED-24239DBC5E72}"/>
              </a:ext>
            </a:extLst>
          </p:cNvPr>
          <p:cNvSpPr txBox="1"/>
          <p:nvPr/>
        </p:nvSpPr>
        <p:spPr>
          <a:xfrm>
            <a:off x="1873124" y="4267824"/>
            <a:ext cx="3041287" cy="369332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Town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F8FD0326-9DA5-45DF-A523-DC94D1A4BE27}"/>
              </a:ext>
            </a:extLst>
          </p:cNvPr>
          <p:cNvSpPr txBox="1"/>
          <p:nvPr/>
        </p:nvSpPr>
        <p:spPr>
          <a:xfrm>
            <a:off x="1873124" y="4702735"/>
            <a:ext cx="3041287" cy="369332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ZIP Code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3CDF1F4D-D025-405D-A60E-0E0DECEF5C95}"/>
              </a:ext>
            </a:extLst>
          </p:cNvPr>
          <p:cNvSpPr txBox="1"/>
          <p:nvPr/>
        </p:nvSpPr>
        <p:spPr>
          <a:xfrm>
            <a:off x="1873124" y="5137646"/>
            <a:ext cx="3041287" cy="369332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Country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B73D8795-5296-4CAC-9A96-9B7F5E1204E6}"/>
              </a:ext>
            </a:extLst>
          </p:cNvPr>
          <p:cNvSpPr txBox="1"/>
          <p:nvPr/>
        </p:nvSpPr>
        <p:spPr>
          <a:xfrm>
            <a:off x="1873124" y="5971779"/>
            <a:ext cx="3041287" cy="369332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URL</a:t>
            </a:r>
          </a:p>
        </p:txBody>
      </p:sp>
      <p:pic>
        <p:nvPicPr>
          <p:cNvPr id="33" name="Image 32">
            <a:extLst>
              <a:ext uri="{FF2B5EF4-FFF2-40B4-BE49-F238E27FC236}">
                <a16:creationId xmlns:a16="http://schemas.microsoft.com/office/drawing/2014/main" id="{C4CA5487-04B7-41A0-ADF4-F4ECBDB66D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4093" y="2252976"/>
            <a:ext cx="369332" cy="369332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DCCD69B5-2DCA-4044-BADE-38071935BC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7097" y="1935809"/>
            <a:ext cx="279740" cy="278621"/>
          </a:xfrm>
          <a:prstGeom prst="rect">
            <a:avLst/>
          </a:prstGeom>
        </p:spPr>
      </p:pic>
      <p:pic>
        <p:nvPicPr>
          <p:cNvPr id="32" name="Image 31">
            <a:extLst>
              <a:ext uri="{FF2B5EF4-FFF2-40B4-BE49-F238E27FC236}">
                <a16:creationId xmlns:a16="http://schemas.microsoft.com/office/drawing/2014/main" id="{C465757D-04EF-4292-8C98-FF4CB441544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6666" y="1935809"/>
            <a:ext cx="279740" cy="278621"/>
          </a:xfrm>
          <a:prstGeom prst="rect">
            <a:avLst/>
          </a:prstGeom>
        </p:spPr>
      </p:pic>
      <p:sp>
        <p:nvSpPr>
          <p:cNvPr id="35" name="ZoneTexte 34">
            <a:extLst>
              <a:ext uri="{FF2B5EF4-FFF2-40B4-BE49-F238E27FC236}">
                <a16:creationId xmlns:a16="http://schemas.microsoft.com/office/drawing/2014/main" id="{5B5EFD88-50F0-4BCC-A801-FD0A5E184893}"/>
              </a:ext>
            </a:extLst>
          </p:cNvPr>
          <p:cNvSpPr txBox="1"/>
          <p:nvPr/>
        </p:nvSpPr>
        <p:spPr>
          <a:xfrm>
            <a:off x="3023143" y="1890453"/>
            <a:ext cx="687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Male</a:t>
            </a: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F0A54CFE-3DEF-4422-99F1-359E8F2E87C5}"/>
              </a:ext>
            </a:extLst>
          </p:cNvPr>
          <p:cNvSpPr txBox="1"/>
          <p:nvPr/>
        </p:nvSpPr>
        <p:spPr>
          <a:xfrm>
            <a:off x="4119943" y="1890453"/>
            <a:ext cx="860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Female</a:t>
            </a:r>
            <a:endParaRPr lang="fr-FR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B9C9BC4C-CEDB-4B63-A917-424A36D780A0}"/>
              </a:ext>
            </a:extLst>
          </p:cNvPr>
          <p:cNvSpPr/>
          <p:nvPr/>
        </p:nvSpPr>
        <p:spPr>
          <a:xfrm>
            <a:off x="1769857" y="2297560"/>
            <a:ext cx="14482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fontAlgn="base"/>
            <a:r>
              <a:rPr lang="fr-FR" b="1" dirty="0" err="1">
                <a:solidFill>
                  <a:srgbClr val="000000"/>
                </a:solidFill>
                <a:latin typeface="avenir-lt-w01_35-light1475496"/>
              </a:rPr>
              <a:t>Coordonnees</a:t>
            </a:r>
            <a:endParaRPr lang="fr-FR" b="0" i="0" dirty="0">
              <a:solidFill>
                <a:srgbClr val="2F2E2E"/>
              </a:solidFill>
              <a:effectLst/>
              <a:latin typeface="avenir-lt-w01_35-light1475496"/>
            </a:endParaRPr>
          </a:p>
        </p:txBody>
      </p:sp>
      <p:cxnSp>
        <p:nvCxnSpPr>
          <p:cNvPr id="37" name="Connecteur droit 36">
            <a:extLst>
              <a:ext uri="{FF2B5EF4-FFF2-40B4-BE49-F238E27FC236}">
                <a16:creationId xmlns:a16="http://schemas.microsoft.com/office/drawing/2014/main" id="{2C55A823-537D-41E3-90E3-FB669B49E2A9}"/>
              </a:ext>
            </a:extLst>
          </p:cNvPr>
          <p:cNvCxnSpPr>
            <a:cxnSpLocks/>
          </p:cNvCxnSpPr>
          <p:nvPr/>
        </p:nvCxnSpPr>
        <p:spPr>
          <a:xfrm>
            <a:off x="3164376" y="2564773"/>
            <a:ext cx="1363091" cy="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Image 47">
            <a:extLst>
              <a:ext uri="{FF2B5EF4-FFF2-40B4-BE49-F238E27FC236}">
                <a16:creationId xmlns:a16="http://schemas.microsoft.com/office/drawing/2014/main" id="{10333C92-83E8-45EA-8D61-40D9CFDC6F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4093" y="3452202"/>
            <a:ext cx="369332" cy="369332"/>
          </a:xfrm>
          <a:prstGeom prst="rect">
            <a:avLst/>
          </a:prstGeom>
        </p:spPr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id="{F2D35539-259C-4706-BEE6-4DE4B0F785B0}"/>
              </a:ext>
            </a:extLst>
          </p:cNvPr>
          <p:cNvSpPr/>
          <p:nvPr/>
        </p:nvSpPr>
        <p:spPr>
          <a:xfrm>
            <a:off x="1792236" y="3496786"/>
            <a:ext cx="15810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fontAlgn="base"/>
            <a:r>
              <a:rPr lang="fr-FR" b="1" i="0" dirty="0">
                <a:solidFill>
                  <a:srgbClr val="000000"/>
                </a:solidFill>
                <a:effectLst/>
                <a:latin typeface="avenir-lt-w01_35-light1475496"/>
              </a:rPr>
              <a:t>Postal </a:t>
            </a:r>
            <a:r>
              <a:rPr lang="fr-FR" b="1" i="0" dirty="0" err="1">
                <a:solidFill>
                  <a:srgbClr val="000000"/>
                </a:solidFill>
                <a:effectLst/>
                <a:latin typeface="avenir-lt-w01_35-light1475496"/>
              </a:rPr>
              <a:t>Address</a:t>
            </a:r>
            <a:endParaRPr lang="fr-FR" b="0" i="0" dirty="0">
              <a:solidFill>
                <a:srgbClr val="2F2E2E"/>
              </a:solidFill>
              <a:effectLst/>
              <a:latin typeface="avenir-lt-w01_35-light1475496"/>
            </a:endParaRPr>
          </a:p>
        </p:txBody>
      </p:sp>
      <p:cxnSp>
        <p:nvCxnSpPr>
          <p:cNvPr id="50" name="Connecteur droit 49">
            <a:extLst>
              <a:ext uri="{FF2B5EF4-FFF2-40B4-BE49-F238E27FC236}">
                <a16:creationId xmlns:a16="http://schemas.microsoft.com/office/drawing/2014/main" id="{9C445EF8-635F-410A-8AAC-B4CE3EFB89D3}"/>
              </a:ext>
            </a:extLst>
          </p:cNvPr>
          <p:cNvCxnSpPr>
            <a:cxnSpLocks/>
          </p:cNvCxnSpPr>
          <p:nvPr/>
        </p:nvCxnSpPr>
        <p:spPr>
          <a:xfrm>
            <a:off x="3330631" y="3763999"/>
            <a:ext cx="1196836" cy="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Image 51">
            <a:extLst>
              <a:ext uri="{FF2B5EF4-FFF2-40B4-BE49-F238E27FC236}">
                <a16:creationId xmlns:a16="http://schemas.microsoft.com/office/drawing/2014/main" id="{33CB9760-4F00-496A-8D97-BBEAD87E66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4093" y="5569871"/>
            <a:ext cx="369332" cy="369332"/>
          </a:xfrm>
          <a:prstGeom prst="rect">
            <a:avLst/>
          </a:prstGeom>
        </p:spPr>
      </p:pic>
      <p:sp>
        <p:nvSpPr>
          <p:cNvPr id="53" name="Rectangle 52">
            <a:extLst>
              <a:ext uri="{FF2B5EF4-FFF2-40B4-BE49-F238E27FC236}">
                <a16:creationId xmlns:a16="http://schemas.microsoft.com/office/drawing/2014/main" id="{D97EAC1D-464D-4E46-AFC7-0B7B0158205D}"/>
              </a:ext>
            </a:extLst>
          </p:cNvPr>
          <p:cNvSpPr/>
          <p:nvPr/>
        </p:nvSpPr>
        <p:spPr>
          <a:xfrm>
            <a:off x="1801788" y="5614455"/>
            <a:ext cx="17654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fontAlgn="base"/>
            <a:r>
              <a:rPr lang="fr-FR" b="1" dirty="0">
                <a:solidFill>
                  <a:srgbClr val="000000"/>
                </a:solidFill>
                <a:latin typeface="avenir-lt-w01_35-light1475496"/>
              </a:rPr>
              <a:t>Blog or Web Site</a:t>
            </a:r>
            <a:endParaRPr lang="fr-FR" b="0" i="0" dirty="0">
              <a:solidFill>
                <a:srgbClr val="2F2E2E"/>
              </a:solidFill>
              <a:effectLst/>
              <a:latin typeface="avenir-lt-w01_35-light1475496"/>
            </a:endParaRPr>
          </a:p>
        </p:txBody>
      </p:sp>
      <p:cxnSp>
        <p:nvCxnSpPr>
          <p:cNvPr id="54" name="Connecteur droit 53">
            <a:extLst>
              <a:ext uri="{FF2B5EF4-FFF2-40B4-BE49-F238E27FC236}">
                <a16:creationId xmlns:a16="http://schemas.microsoft.com/office/drawing/2014/main" id="{A266F40F-B087-44D4-93FE-D833F138A6D1}"/>
              </a:ext>
            </a:extLst>
          </p:cNvPr>
          <p:cNvCxnSpPr>
            <a:cxnSpLocks/>
          </p:cNvCxnSpPr>
          <p:nvPr/>
        </p:nvCxnSpPr>
        <p:spPr>
          <a:xfrm>
            <a:off x="3513511" y="5881668"/>
            <a:ext cx="1013956" cy="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Organigramme : Procédé 56">
            <a:extLst>
              <a:ext uri="{FF2B5EF4-FFF2-40B4-BE49-F238E27FC236}">
                <a16:creationId xmlns:a16="http://schemas.microsoft.com/office/drawing/2014/main" id="{607E9A34-2F54-4C79-8F21-5C429C2018E9}"/>
              </a:ext>
            </a:extLst>
          </p:cNvPr>
          <p:cNvSpPr/>
          <p:nvPr/>
        </p:nvSpPr>
        <p:spPr>
          <a:xfrm>
            <a:off x="5544574" y="285400"/>
            <a:ext cx="4150822" cy="6267796"/>
          </a:xfrm>
          <a:prstGeom prst="flowChartProcess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8" name="Picture 2" descr="Logo Salfatix Media">
            <a:extLst>
              <a:ext uri="{FF2B5EF4-FFF2-40B4-BE49-F238E27FC236}">
                <a16:creationId xmlns:a16="http://schemas.microsoft.com/office/drawing/2014/main" id="{8EDF9FF7-292B-4CBC-B421-F2EB7CDD0E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4921" y="414942"/>
            <a:ext cx="525685" cy="525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ZoneTexte 58">
            <a:extLst>
              <a:ext uri="{FF2B5EF4-FFF2-40B4-BE49-F238E27FC236}">
                <a16:creationId xmlns:a16="http://schemas.microsoft.com/office/drawing/2014/main" id="{8DFB05B6-7AD5-442D-B99E-669753AA7828}"/>
              </a:ext>
            </a:extLst>
          </p:cNvPr>
          <p:cNvSpPr txBox="1"/>
          <p:nvPr/>
        </p:nvSpPr>
        <p:spPr>
          <a:xfrm>
            <a:off x="6093206" y="1091298"/>
            <a:ext cx="3041287" cy="369332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fr-FR" dirty="0" err="1">
                <a:solidFill>
                  <a:schemeClr val="bg1">
                    <a:lumMod val="50000"/>
                  </a:schemeClr>
                </a:solidFill>
              </a:rPr>
              <a:t>Youtube</a:t>
            </a:r>
            <a:endParaRPr lang="fr-FR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0" name="ZoneTexte 59">
            <a:extLst>
              <a:ext uri="{FF2B5EF4-FFF2-40B4-BE49-F238E27FC236}">
                <a16:creationId xmlns:a16="http://schemas.microsoft.com/office/drawing/2014/main" id="{68B5B73F-FE6F-4A09-B8B2-8952BA301DB8}"/>
              </a:ext>
            </a:extLst>
          </p:cNvPr>
          <p:cNvSpPr txBox="1"/>
          <p:nvPr/>
        </p:nvSpPr>
        <p:spPr>
          <a:xfrm>
            <a:off x="6093206" y="1523887"/>
            <a:ext cx="3041287" cy="369332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Facebook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8F0872F3-A9F9-44B3-B0A3-C24AEFB69FE1}"/>
              </a:ext>
            </a:extLst>
          </p:cNvPr>
          <p:cNvSpPr/>
          <p:nvPr/>
        </p:nvSpPr>
        <p:spPr>
          <a:xfrm>
            <a:off x="6105469" y="493119"/>
            <a:ext cx="8118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fontAlgn="base"/>
            <a:r>
              <a:rPr lang="fr-FR" b="1" i="0" dirty="0">
                <a:solidFill>
                  <a:srgbClr val="000000"/>
                </a:solidFill>
                <a:effectLst/>
                <a:latin typeface="avenir-lt-w01_35-light1475496"/>
              </a:rPr>
              <a:t>Profile</a:t>
            </a:r>
            <a:endParaRPr lang="fr-FR" b="0" i="0" dirty="0">
              <a:solidFill>
                <a:srgbClr val="2F2E2E"/>
              </a:solidFill>
              <a:effectLst/>
              <a:latin typeface="avenir-lt-w01_35-light1475496"/>
            </a:endParaRPr>
          </a:p>
        </p:txBody>
      </p:sp>
      <p:sp>
        <p:nvSpPr>
          <p:cNvPr id="62" name="ZoneTexte 61">
            <a:extLst>
              <a:ext uri="{FF2B5EF4-FFF2-40B4-BE49-F238E27FC236}">
                <a16:creationId xmlns:a16="http://schemas.microsoft.com/office/drawing/2014/main" id="{6326F597-8BCC-47BF-A5B8-12E00DE57A98}"/>
              </a:ext>
            </a:extLst>
          </p:cNvPr>
          <p:cNvSpPr txBox="1"/>
          <p:nvPr/>
        </p:nvSpPr>
        <p:spPr>
          <a:xfrm>
            <a:off x="6093206" y="2322599"/>
            <a:ext cx="3041287" cy="369332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fr-FR" dirty="0" err="1">
                <a:solidFill>
                  <a:schemeClr val="bg1">
                    <a:lumMod val="50000"/>
                  </a:schemeClr>
                </a:solidFill>
              </a:rPr>
              <a:t>Company</a:t>
            </a:r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 No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D5F6D9F7-CFE7-471F-8672-EADAA481C71B}"/>
              </a:ext>
            </a:extLst>
          </p:cNvPr>
          <p:cNvSpPr txBox="1"/>
          <p:nvPr/>
        </p:nvSpPr>
        <p:spPr>
          <a:xfrm>
            <a:off x="6093206" y="2751267"/>
            <a:ext cx="3041287" cy="369332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fr-FR" dirty="0" err="1">
                <a:solidFill>
                  <a:schemeClr val="bg1">
                    <a:lumMod val="50000"/>
                  </a:schemeClr>
                </a:solidFill>
              </a:rPr>
              <a:t>Company</a:t>
            </a:r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fr-FR" dirty="0" err="1">
                <a:solidFill>
                  <a:schemeClr val="bg1">
                    <a:lumMod val="50000"/>
                  </a:schemeClr>
                </a:solidFill>
              </a:rPr>
              <a:t>Status</a:t>
            </a:r>
            <a:endParaRPr lang="fr-FR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4" name="ZoneTexte 63">
            <a:extLst>
              <a:ext uri="{FF2B5EF4-FFF2-40B4-BE49-F238E27FC236}">
                <a16:creationId xmlns:a16="http://schemas.microsoft.com/office/drawing/2014/main" id="{97098E8A-F6BC-47EB-9F58-91A949500003}"/>
              </a:ext>
            </a:extLst>
          </p:cNvPr>
          <p:cNvSpPr txBox="1"/>
          <p:nvPr/>
        </p:nvSpPr>
        <p:spPr>
          <a:xfrm>
            <a:off x="6093206" y="3186385"/>
            <a:ext cx="3041287" cy="369332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fr-FR" dirty="0" err="1">
                <a:solidFill>
                  <a:schemeClr val="bg1">
                    <a:lumMod val="50000"/>
                  </a:schemeClr>
                </a:solidFill>
              </a:rPr>
              <a:t>Company</a:t>
            </a:r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 Banking No</a:t>
            </a:r>
          </a:p>
        </p:txBody>
      </p:sp>
      <p:sp>
        <p:nvSpPr>
          <p:cNvPr id="65" name="ZoneTexte 64">
            <a:extLst>
              <a:ext uri="{FF2B5EF4-FFF2-40B4-BE49-F238E27FC236}">
                <a16:creationId xmlns:a16="http://schemas.microsoft.com/office/drawing/2014/main" id="{8935BAC3-1C64-4499-A693-B21266C0F000}"/>
              </a:ext>
            </a:extLst>
          </p:cNvPr>
          <p:cNvSpPr txBox="1"/>
          <p:nvPr/>
        </p:nvSpPr>
        <p:spPr>
          <a:xfrm>
            <a:off x="6093206" y="3622199"/>
            <a:ext cx="3041287" cy="369332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IBAN</a:t>
            </a:r>
          </a:p>
        </p:txBody>
      </p:sp>
      <p:sp>
        <p:nvSpPr>
          <p:cNvPr id="66" name="ZoneTexte 65">
            <a:extLst>
              <a:ext uri="{FF2B5EF4-FFF2-40B4-BE49-F238E27FC236}">
                <a16:creationId xmlns:a16="http://schemas.microsoft.com/office/drawing/2014/main" id="{701EE4AD-708D-4058-AAF1-AA58895A5E92}"/>
              </a:ext>
            </a:extLst>
          </p:cNvPr>
          <p:cNvSpPr txBox="1"/>
          <p:nvPr/>
        </p:nvSpPr>
        <p:spPr>
          <a:xfrm>
            <a:off x="6093206" y="4883808"/>
            <a:ext cx="3041287" cy="369332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fr-FR" dirty="0" err="1">
                <a:solidFill>
                  <a:schemeClr val="bg1">
                    <a:lumMod val="50000"/>
                  </a:schemeClr>
                </a:solidFill>
              </a:rPr>
              <a:t>Your</a:t>
            </a:r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 rate</a:t>
            </a:r>
          </a:p>
        </p:txBody>
      </p:sp>
      <p:sp>
        <p:nvSpPr>
          <p:cNvPr id="67" name="ZoneTexte 66">
            <a:extLst>
              <a:ext uri="{FF2B5EF4-FFF2-40B4-BE49-F238E27FC236}">
                <a16:creationId xmlns:a16="http://schemas.microsoft.com/office/drawing/2014/main" id="{71596C8B-AE53-490B-BA22-982D191B96A3}"/>
              </a:ext>
            </a:extLst>
          </p:cNvPr>
          <p:cNvSpPr txBox="1">
            <a:spLocks/>
          </p:cNvSpPr>
          <p:nvPr/>
        </p:nvSpPr>
        <p:spPr>
          <a:xfrm>
            <a:off x="6093206" y="5307631"/>
            <a:ext cx="3041287" cy="832637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noAutofit/>
          </a:bodyPr>
          <a:lstStyle/>
          <a:p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Description</a:t>
            </a:r>
          </a:p>
        </p:txBody>
      </p:sp>
      <p:pic>
        <p:nvPicPr>
          <p:cNvPr id="69" name="Image 68">
            <a:extLst>
              <a:ext uri="{FF2B5EF4-FFF2-40B4-BE49-F238E27FC236}">
                <a16:creationId xmlns:a16="http://schemas.microsoft.com/office/drawing/2014/main" id="{C39F0611-FC24-4505-98E3-843AA92FB2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4175" y="1950942"/>
            <a:ext cx="369332" cy="369332"/>
          </a:xfrm>
          <a:prstGeom prst="rect">
            <a:avLst/>
          </a:prstGeom>
        </p:spPr>
      </p:pic>
      <p:sp>
        <p:nvSpPr>
          <p:cNvPr id="74" name="Rectangle 73">
            <a:extLst>
              <a:ext uri="{FF2B5EF4-FFF2-40B4-BE49-F238E27FC236}">
                <a16:creationId xmlns:a16="http://schemas.microsoft.com/office/drawing/2014/main" id="{2312C0F9-D36C-49A4-97EE-6EBF89B55DBA}"/>
              </a:ext>
            </a:extLst>
          </p:cNvPr>
          <p:cNvSpPr/>
          <p:nvPr/>
        </p:nvSpPr>
        <p:spPr>
          <a:xfrm>
            <a:off x="6016566" y="1995526"/>
            <a:ext cx="6623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fontAlgn="base"/>
            <a:r>
              <a:rPr lang="fr-FR" b="1" i="0" dirty="0">
                <a:solidFill>
                  <a:srgbClr val="000000"/>
                </a:solidFill>
                <a:effectLst/>
                <a:latin typeface="avenir-lt-w01_35-light1475496"/>
              </a:rPr>
              <a:t>Bank</a:t>
            </a:r>
            <a:endParaRPr lang="fr-FR" b="0" i="0" dirty="0">
              <a:solidFill>
                <a:srgbClr val="2F2E2E"/>
              </a:solidFill>
              <a:effectLst/>
              <a:latin typeface="avenir-lt-w01_35-light1475496"/>
            </a:endParaRPr>
          </a:p>
        </p:txBody>
      </p:sp>
      <p:cxnSp>
        <p:nvCxnSpPr>
          <p:cNvPr id="75" name="Connecteur droit 74">
            <a:extLst>
              <a:ext uri="{FF2B5EF4-FFF2-40B4-BE49-F238E27FC236}">
                <a16:creationId xmlns:a16="http://schemas.microsoft.com/office/drawing/2014/main" id="{D633124E-F175-4A2F-AB8A-16D901824FC5}"/>
              </a:ext>
            </a:extLst>
          </p:cNvPr>
          <p:cNvCxnSpPr>
            <a:cxnSpLocks/>
          </p:cNvCxnSpPr>
          <p:nvPr/>
        </p:nvCxnSpPr>
        <p:spPr>
          <a:xfrm>
            <a:off x="6639098" y="2262739"/>
            <a:ext cx="2108451" cy="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9" name="Image 78">
            <a:extLst>
              <a:ext uri="{FF2B5EF4-FFF2-40B4-BE49-F238E27FC236}">
                <a16:creationId xmlns:a16="http://schemas.microsoft.com/office/drawing/2014/main" id="{29886EA6-8E69-4B1C-B2B8-08936961A1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871" y="4501174"/>
            <a:ext cx="369332" cy="369332"/>
          </a:xfrm>
          <a:prstGeom prst="rect">
            <a:avLst/>
          </a:prstGeom>
        </p:spPr>
      </p:pic>
      <p:sp>
        <p:nvSpPr>
          <p:cNvPr id="80" name="Rectangle 79">
            <a:extLst>
              <a:ext uri="{FF2B5EF4-FFF2-40B4-BE49-F238E27FC236}">
                <a16:creationId xmlns:a16="http://schemas.microsoft.com/office/drawing/2014/main" id="{5DB206BB-7BAA-4D7D-B1C7-A2EB0DCDE642}"/>
              </a:ext>
            </a:extLst>
          </p:cNvPr>
          <p:cNvSpPr/>
          <p:nvPr/>
        </p:nvSpPr>
        <p:spPr>
          <a:xfrm>
            <a:off x="6046431" y="4545758"/>
            <a:ext cx="7103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fontAlgn="base"/>
            <a:r>
              <a:rPr lang="fr-FR" b="1" i="0" dirty="0">
                <a:solidFill>
                  <a:srgbClr val="000000"/>
                </a:solidFill>
                <a:effectLst/>
                <a:latin typeface="avenir-lt-w01_35-light1475496"/>
              </a:rPr>
              <a:t>Rates</a:t>
            </a:r>
            <a:endParaRPr lang="fr-FR" b="0" i="0" dirty="0">
              <a:solidFill>
                <a:srgbClr val="2F2E2E"/>
              </a:solidFill>
              <a:effectLst/>
              <a:latin typeface="avenir-lt-w01_35-light1475496"/>
            </a:endParaRPr>
          </a:p>
        </p:txBody>
      </p:sp>
      <p:cxnSp>
        <p:nvCxnSpPr>
          <p:cNvPr id="81" name="Connecteur droit 80">
            <a:extLst>
              <a:ext uri="{FF2B5EF4-FFF2-40B4-BE49-F238E27FC236}">
                <a16:creationId xmlns:a16="http://schemas.microsoft.com/office/drawing/2014/main" id="{DDE19D04-6CE2-47BA-A8BE-955FEC4BAF36}"/>
              </a:ext>
            </a:extLst>
          </p:cNvPr>
          <p:cNvCxnSpPr>
            <a:cxnSpLocks/>
          </p:cNvCxnSpPr>
          <p:nvPr/>
        </p:nvCxnSpPr>
        <p:spPr>
          <a:xfrm>
            <a:off x="6678927" y="4812971"/>
            <a:ext cx="2063318" cy="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" name="Image 54">
            <a:extLst>
              <a:ext uri="{FF2B5EF4-FFF2-40B4-BE49-F238E27FC236}">
                <a16:creationId xmlns:a16="http://schemas.microsoft.com/office/drawing/2014/main" id="{14A6A48E-7088-485A-836A-FE739C20073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1505491" y="1125698"/>
            <a:ext cx="294999" cy="294999"/>
          </a:xfrm>
          <a:prstGeom prst="rect">
            <a:avLst/>
          </a:prstGeom>
        </p:spPr>
      </p:pic>
      <p:pic>
        <p:nvPicPr>
          <p:cNvPr id="85" name="Image 84">
            <a:extLst>
              <a:ext uri="{FF2B5EF4-FFF2-40B4-BE49-F238E27FC236}">
                <a16:creationId xmlns:a16="http://schemas.microsoft.com/office/drawing/2014/main" id="{65B81A75-9916-4386-B2DB-D82AD76A122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1515186" y="1554875"/>
            <a:ext cx="294999" cy="294999"/>
          </a:xfrm>
          <a:prstGeom prst="rect">
            <a:avLst/>
          </a:prstGeom>
        </p:spPr>
      </p:pic>
      <p:pic>
        <p:nvPicPr>
          <p:cNvPr id="86" name="Image 85">
            <a:extLst>
              <a:ext uri="{FF2B5EF4-FFF2-40B4-BE49-F238E27FC236}">
                <a16:creationId xmlns:a16="http://schemas.microsoft.com/office/drawing/2014/main" id="{873B38DD-51B0-42B4-A834-588AB3D83FA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1489629" y="2334726"/>
            <a:ext cx="294999" cy="294999"/>
          </a:xfrm>
          <a:prstGeom prst="rect">
            <a:avLst/>
          </a:prstGeom>
        </p:spPr>
      </p:pic>
      <p:pic>
        <p:nvPicPr>
          <p:cNvPr id="87" name="Image 86">
            <a:extLst>
              <a:ext uri="{FF2B5EF4-FFF2-40B4-BE49-F238E27FC236}">
                <a16:creationId xmlns:a16="http://schemas.microsoft.com/office/drawing/2014/main" id="{7C2797BF-C101-434F-AA34-7B030C4F07B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1515186" y="3514956"/>
            <a:ext cx="294999" cy="294999"/>
          </a:xfrm>
          <a:prstGeom prst="rect">
            <a:avLst/>
          </a:prstGeom>
        </p:spPr>
      </p:pic>
      <p:pic>
        <p:nvPicPr>
          <p:cNvPr id="88" name="Image 87">
            <a:extLst>
              <a:ext uri="{FF2B5EF4-FFF2-40B4-BE49-F238E27FC236}">
                <a16:creationId xmlns:a16="http://schemas.microsoft.com/office/drawing/2014/main" id="{96AC78F8-FA08-4688-A9B2-5554F7CA72B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1490163" y="5651621"/>
            <a:ext cx="294999" cy="294999"/>
          </a:xfrm>
          <a:prstGeom prst="rect">
            <a:avLst/>
          </a:prstGeom>
        </p:spPr>
      </p:pic>
      <p:pic>
        <p:nvPicPr>
          <p:cNvPr id="90" name="Image 89">
            <a:extLst>
              <a:ext uri="{FF2B5EF4-FFF2-40B4-BE49-F238E27FC236}">
                <a16:creationId xmlns:a16="http://schemas.microsoft.com/office/drawing/2014/main" id="{06DB253C-C905-46A0-8CA4-71510C7B786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5685724" y="4608972"/>
            <a:ext cx="294999" cy="294999"/>
          </a:xfrm>
          <a:prstGeom prst="rect">
            <a:avLst/>
          </a:prstGeom>
        </p:spPr>
      </p:pic>
      <p:sp>
        <p:nvSpPr>
          <p:cNvPr id="56" name="ZoneTexte 55">
            <a:extLst>
              <a:ext uri="{FF2B5EF4-FFF2-40B4-BE49-F238E27FC236}">
                <a16:creationId xmlns:a16="http://schemas.microsoft.com/office/drawing/2014/main" id="{AC14003F-D233-4650-8C27-81A52ED0FD45}"/>
              </a:ext>
            </a:extLst>
          </p:cNvPr>
          <p:cNvSpPr txBox="1"/>
          <p:nvPr/>
        </p:nvSpPr>
        <p:spPr>
          <a:xfrm>
            <a:off x="6093206" y="4058013"/>
            <a:ext cx="3041287" cy="369332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SWIFT</a:t>
            </a:r>
          </a:p>
        </p:txBody>
      </p:sp>
    </p:spTree>
    <p:extLst>
      <p:ext uri="{BB962C8B-B14F-4D97-AF65-F5344CB8AC3E}">
        <p14:creationId xmlns:p14="http://schemas.microsoft.com/office/powerpoint/2010/main" val="958915257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3143</TotalTime>
  <Words>828</Words>
  <Application>Microsoft Office PowerPoint</Application>
  <PresentationFormat>Grand écran</PresentationFormat>
  <Paragraphs>485</Paragraphs>
  <Slides>14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14</vt:i4>
      </vt:variant>
    </vt:vector>
  </HeadingPairs>
  <TitlesOfParts>
    <vt:vector size="19" baseType="lpstr">
      <vt:lpstr>Arial</vt:lpstr>
      <vt:lpstr>avenir-lt-w01_35-light1475496</vt:lpstr>
      <vt:lpstr>Calibri</vt:lpstr>
      <vt:lpstr>Calibri Light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Christian</dc:creator>
  <cp:lastModifiedBy>Christian Geyer</cp:lastModifiedBy>
  <cp:revision>133</cp:revision>
  <dcterms:created xsi:type="dcterms:W3CDTF">2017-10-31T10:15:55Z</dcterms:created>
  <dcterms:modified xsi:type="dcterms:W3CDTF">2020-02-20T13:21:01Z</dcterms:modified>
</cp:coreProperties>
</file>